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92" r:id="rId2"/>
    <p:sldId id="256" r:id="rId3"/>
    <p:sldId id="258" r:id="rId4"/>
    <p:sldId id="259" r:id="rId5"/>
    <p:sldId id="260" r:id="rId6"/>
    <p:sldId id="264" r:id="rId7"/>
    <p:sldId id="261" r:id="rId8"/>
    <p:sldId id="262" r:id="rId9"/>
    <p:sldId id="271" r:id="rId10"/>
    <p:sldId id="263" r:id="rId11"/>
    <p:sldId id="265" r:id="rId12"/>
    <p:sldId id="290" r:id="rId13"/>
    <p:sldId id="266" r:id="rId14"/>
    <p:sldId id="267" r:id="rId15"/>
    <p:sldId id="268" r:id="rId16"/>
    <p:sldId id="269" r:id="rId17"/>
    <p:sldId id="275" r:id="rId18"/>
    <p:sldId id="286" r:id="rId19"/>
    <p:sldId id="270" r:id="rId20"/>
    <p:sldId id="272" r:id="rId21"/>
    <p:sldId id="273" r:id="rId22"/>
    <p:sldId id="276" r:id="rId23"/>
    <p:sldId id="277" r:id="rId24"/>
    <p:sldId id="278" r:id="rId25"/>
    <p:sldId id="279" r:id="rId26"/>
    <p:sldId id="281" r:id="rId27"/>
    <p:sldId id="285" r:id="rId28"/>
    <p:sldId id="280" r:id="rId29"/>
    <p:sldId id="282" r:id="rId30"/>
    <p:sldId id="283" r:id="rId31"/>
    <p:sldId id="284" r:id="rId32"/>
    <p:sldId id="287" r:id="rId33"/>
    <p:sldId id="289" r:id="rId34"/>
    <p:sldId id="293" r:id="rId35"/>
    <p:sldId id="294" r:id="rId36"/>
    <p:sldId id="291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33"/>
  </p:normalViewPr>
  <p:slideViewPr>
    <p:cSldViewPr snapToGrid="0" snapToObjects="1">
      <p:cViewPr>
        <p:scale>
          <a:sx n="76" d="100"/>
          <a:sy n="76" d="100"/>
        </p:scale>
        <p:origin x="142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5394-2FC8-5542-B810-8EEFC090B666}" type="datetimeFigureOut">
              <a:rPr lang="ru-RU" smtClean="0"/>
              <a:t>03.03.18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E708E-97C6-3E41-A67E-9BA051729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0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E708E-97C6-3E41-A67E-9BA05172965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5393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E708E-97C6-3E41-A67E-9BA05172965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169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E708E-97C6-3E41-A67E-9BA05172965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695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E708E-97C6-3E41-A67E-9BA05172965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849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E708E-97C6-3E41-A67E-9BA051729654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723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E708E-97C6-3E41-A67E-9BA051729654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94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D790-ABC0-F446-B83C-DDD3A2FC52EA}" type="datetimeFigureOut">
              <a:rPr lang="ru-RU" smtClean="0"/>
              <a:t>03.03.18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75E8-BE03-D24E-B993-6ABD69EBC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11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D790-ABC0-F446-B83C-DDD3A2FC52EA}" type="datetimeFigureOut">
              <a:rPr lang="ru-RU" smtClean="0"/>
              <a:t>03.03.18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75E8-BE03-D24E-B993-6ABD69EBC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D790-ABC0-F446-B83C-DDD3A2FC52EA}" type="datetimeFigureOut">
              <a:rPr lang="ru-RU" smtClean="0"/>
              <a:t>03.03.18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75E8-BE03-D24E-B993-6ABD69EBC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790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D790-ABC0-F446-B83C-DDD3A2FC52EA}" type="datetimeFigureOut">
              <a:rPr lang="ru-RU" smtClean="0"/>
              <a:t>03.03.18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75E8-BE03-D24E-B993-6ABD69EBC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808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D790-ABC0-F446-B83C-DDD3A2FC52EA}" type="datetimeFigureOut">
              <a:rPr lang="ru-RU" smtClean="0"/>
              <a:t>03.03.18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75E8-BE03-D24E-B993-6ABD69EBC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73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D790-ABC0-F446-B83C-DDD3A2FC52EA}" type="datetimeFigureOut">
              <a:rPr lang="ru-RU" smtClean="0"/>
              <a:t>03.03.18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75E8-BE03-D24E-B993-6ABD69EBC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443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D790-ABC0-F446-B83C-DDD3A2FC52EA}" type="datetimeFigureOut">
              <a:rPr lang="ru-RU" smtClean="0"/>
              <a:t>03.03.18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75E8-BE03-D24E-B993-6ABD69EBC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446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D790-ABC0-F446-B83C-DDD3A2FC52EA}" type="datetimeFigureOut">
              <a:rPr lang="ru-RU" smtClean="0"/>
              <a:t>03.03.18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75E8-BE03-D24E-B993-6ABD69EBC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6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D790-ABC0-F446-B83C-DDD3A2FC52EA}" type="datetimeFigureOut">
              <a:rPr lang="ru-RU" smtClean="0"/>
              <a:t>03.03.18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75E8-BE03-D24E-B993-6ABD69EBC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39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D790-ABC0-F446-B83C-DDD3A2FC52EA}" type="datetimeFigureOut">
              <a:rPr lang="ru-RU" smtClean="0"/>
              <a:t>03.03.18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75E8-BE03-D24E-B993-6ABD69EBC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036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D790-ABC0-F446-B83C-DDD3A2FC52EA}" type="datetimeFigureOut">
              <a:rPr lang="ru-RU" smtClean="0"/>
              <a:t>03.03.18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75E8-BE03-D24E-B993-6ABD69EBC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0399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BD790-ABC0-F446-B83C-DDD3A2FC52EA}" type="datetimeFigureOut">
              <a:rPr lang="ru-RU" smtClean="0"/>
              <a:t>03.03.18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075E8-BE03-D24E-B993-6ABD69EBC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43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hyperlink" Target="https://medium.com/ai&#179;-theory-practice-business/understanding-hintons-capsule-networks-part-i-intuition-b4b559d1159b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hyperlink" Target="http://papers.nips.cc/paper/5854-spatial-transformer-networks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papers.nips.cc/paper/5854-spatial-transformer-networks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hyperlink" Target="http://papers.nips.cc/paper/5854-spatial-transformer-networks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4" Type="http://schemas.openxmlformats.org/officeDocument/2006/relationships/hyperlink" Target="https://habrahabr.ru/company/newprolab/blog/339484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hyperlink" Target="https://medium.com/ai&#179;-theory-practice-business/understanding-hintons-capsule-networks-part-i-intuition-b4b559d1159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hyperlink" Target="http://papers.nips.cc/paper/6975-dynamic-routing-between-capsules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hyperlink" Target="https://medium.com/ai&#179;-theory-practice-business/understanding-hintons-capsule-networks-part-i-intuition-b4b559d1159b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hyperlink" Target="http://papers.nips.cc/paper/6975-dynamic-routing-between-capsules.pdf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hyperlink" Target="http://papers.nips.cc/paper/6975-dynamic-routing-between-capsules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hyperlink" Target="http://papers.nips.cc/paper/6975-dynamic-routing-between-capsules.pdf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hyperlink" Target="http://papers.nips.cc/paper/6975-dynamic-routing-between-capsules.pdf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hyperlink" Target="http://papers.nips.cc/paper/6975-dynamic-routing-between-capsules.pdf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ahabr.ru/company/newprolab/blog/339484/" TargetMode="External"/><Relationship Id="rId4" Type="http://schemas.openxmlformats.org/officeDocument/2006/relationships/hyperlink" Target="https://github.com/higgsfield/Capsule-Network-Tutorial" TargetMode="External"/><Relationship Id="rId5" Type="http://schemas.openxmlformats.org/officeDocument/2006/relationships/hyperlink" Target="https://medium.com/ai&#179;-theory-practice-business/understanding-hintons-capsule-networks-part-i-intuition-b4b559d1159b" TargetMode="External"/><Relationship Id="rId6" Type="http://schemas.openxmlformats.org/officeDocument/2006/relationships/hyperlink" Target="https://github.com/aisummary/awesome-capsule-networks" TargetMode="External"/><Relationship Id="rId7" Type="http://schemas.openxmlformats.org/officeDocument/2006/relationships/hyperlink" Target="http://papers.nips.cc/paper/5854-spatial-transformer-networks.pdf" TargetMode="External"/><Relationship Id="rId8" Type="http://schemas.openxmlformats.org/officeDocument/2006/relationships/hyperlink" Target="http://papers.nips.cc/paper/6975-dynamic-routing-between-capsules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ytorch.org/tutorials/intermediate/spatial_transformer_tutoria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4607" y="2890391"/>
            <a:ext cx="5362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100" dirty="0" smtClean="0">
                <a:latin typeface="Helvetica Neue" charset="0"/>
                <a:ea typeface="Helvetica Neue" charset="0"/>
                <a:cs typeface="Helvetica Neue" charset="0"/>
              </a:rPr>
              <a:t>Beyond Convolutions in Deep Learning</a:t>
            </a:r>
            <a:endParaRPr lang="ru-RU" sz="3200" b="1" spc="1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16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Проблемы простых сверток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483747" y="1493105"/>
            <a:ext cx="5224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Изменение позиций компонентов </a:t>
            </a:r>
          </a:p>
          <a:p>
            <a:pPr algn="ctr"/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объекта относительно друг друга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923915" y="2717035"/>
            <a:ext cx="10344170" cy="3416249"/>
            <a:chOff x="569420" y="2717035"/>
            <a:chExt cx="10344170" cy="3416249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70"/>
            <a:stretch/>
          </p:blipFill>
          <p:spPr>
            <a:xfrm>
              <a:off x="5768039" y="2721008"/>
              <a:ext cx="3247065" cy="3412276"/>
            </a:xfrm>
            <a:prstGeom prst="rect">
              <a:avLst/>
            </a:prstGeom>
          </p:spPr>
        </p:pic>
        <p:pic>
          <p:nvPicPr>
            <p:cNvPr id="2" name="Рисунок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223"/>
            <a:stretch/>
          </p:blipFill>
          <p:spPr>
            <a:xfrm>
              <a:off x="569420" y="2717035"/>
              <a:ext cx="2496745" cy="3412276"/>
            </a:xfrm>
            <a:prstGeom prst="rect">
              <a:avLst/>
            </a:prstGeom>
          </p:spPr>
        </p:pic>
        <p:sp>
          <p:nvSpPr>
            <p:cNvPr id="17" name="Стрелка вправо 16"/>
            <p:cNvSpPr/>
            <p:nvPr/>
          </p:nvSpPr>
          <p:spPr>
            <a:xfrm>
              <a:off x="3066165" y="4255916"/>
              <a:ext cx="951707" cy="641289"/>
            </a:xfrm>
            <a:prstGeom prst="rightArrow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15728" y="4326466"/>
              <a:ext cx="748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70C0"/>
                  </a:solidFill>
                </a:rPr>
                <a:t>Face</a:t>
              </a:r>
              <a:endParaRPr lang="ru-RU" sz="2400" dirty="0">
                <a:solidFill>
                  <a:srgbClr val="0070C0"/>
                </a:solidFill>
              </a:endParaRPr>
            </a:p>
          </p:txBody>
        </p:sp>
        <p:sp>
          <p:nvSpPr>
            <p:cNvPr id="19" name="Стрелка вправо 18"/>
            <p:cNvSpPr/>
            <p:nvPr/>
          </p:nvSpPr>
          <p:spPr>
            <a:xfrm>
              <a:off x="9015104" y="4259889"/>
              <a:ext cx="951707" cy="641289"/>
            </a:xfrm>
            <a:prstGeom prst="rightArrow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64667" y="4330439"/>
              <a:ext cx="748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Face</a:t>
              </a:r>
              <a:endParaRPr lang="ru-RU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https://</a:t>
            </a:r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medium.com/ai³-theory-practice-business/understanding-hintons-capsule-networks-part-i-intuition-b4b559d1159b</a:t>
            </a:r>
            <a:endParaRPr lang="ru-RU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6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668" y="1346586"/>
            <a:ext cx="4584700" cy="5080000"/>
          </a:xfrm>
          <a:prstGeom prst="rect">
            <a:avLst/>
          </a:prstGeom>
        </p:spPr>
      </p:pic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Spatial Transformer Networks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24657" y="1762928"/>
            <a:ext cx="719527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Идея:</a:t>
            </a:r>
            <a:endParaRPr lang="ru-RU" sz="2400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Давайте прикрутим еще одну сеть, которая будет учиться трансформировать изображение таким образом, чтобы минимизировать ошибку классификации.</a:t>
            </a:r>
          </a:p>
          <a:p>
            <a:pPr>
              <a:lnSpc>
                <a:spcPct val="150000"/>
              </a:lnSpc>
            </a:pPr>
            <a:endParaRPr lang="ru-RU" sz="20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50000"/>
              </a:lnSpc>
            </a:pPr>
            <a:endParaRPr lang="ru-RU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50000"/>
              </a:lnSpc>
            </a:pPr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Суть:</a:t>
            </a:r>
            <a:endParaRPr lang="ru-RU" sz="2400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Такой подход позволяет сделать сеть асимптотически инвариантной к поворотам и изменению масштаба.</a:t>
            </a:r>
            <a:endParaRPr lang="ru-RU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1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Spatial </a:t>
              </a:r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Transformer Networks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50" y="1974850"/>
            <a:ext cx="7480300" cy="2908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http://</a:t>
            </a:r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papers.nips.cc/paper/5854-spatial-transformer-networks.pdf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15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ST \ 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Архитектура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417" y="2340297"/>
            <a:ext cx="8533167" cy="3256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>
                <a:latin typeface="Helvetica Neue" charset="0"/>
                <a:ea typeface="Helvetica Neue" charset="0"/>
                <a:cs typeface="Helvetica Neue" charset="0"/>
                <a:hlinkClick r:id="rId4"/>
              </a:rPr>
              <a:t>http://</a:t>
            </a:r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  <a:hlinkClick r:id="rId4"/>
              </a:rPr>
              <a:t>papers.nips.cc/paper/5854-spatial-transformer-networks.pdf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1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ST \ Localization Net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883198" y="5036243"/>
                <a:ext cx="6425605" cy="957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r>
                  <a:rPr lang="ru-RU" sz="2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: изображение или </a:t>
                </a:r>
                <a:r>
                  <a:rPr lang="en-US" sz="2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Feature Map </a:t>
                </a:r>
                <a:r>
                  <a:rPr lang="ru-RU" sz="2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размера </a:t>
                </a:r>
                <a:r>
                  <a:rPr lang="en-US" sz="2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(H, W, C).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Out</a:t>
                </a:r>
                <a:r>
                  <a:rPr lang="ru-RU" sz="2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: матрица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𝜃</m:t>
                    </m:r>
                  </m:oMath>
                </a14:m>
                <a:r>
                  <a:rPr lang="en-US" sz="2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ru-RU" sz="2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размера </a:t>
                </a:r>
                <a:r>
                  <a:rPr lang="en-US" sz="2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(6, ).</a:t>
                </a:r>
                <a:endParaRPr lang="ru-RU" sz="20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198" y="5036243"/>
                <a:ext cx="6425605" cy="957121"/>
              </a:xfrm>
              <a:prstGeom prst="rect">
                <a:avLst/>
              </a:prstGeom>
              <a:blipFill rotWithShape="0">
                <a:blip r:embed="rId2"/>
                <a:stretch>
                  <a:fillRect l="-1044" r="-95" b="-101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Группа 19"/>
          <p:cNvGrpSpPr/>
          <p:nvPr/>
        </p:nvGrpSpPr>
        <p:grpSpPr>
          <a:xfrm>
            <a:off x="2975174" y="1860551"/>
            <a:ext cx="6241652" cy="2405634"/>
            <a:chOff x="3087872" y="1084037"/>
            <a:chExt cx="6241652" cy="2405634"/>
          </a:xfrm>
        </p:grpSpPr>
        <p:sp>
          <p:nvSpPr>
            <p:cNvPr id="3" name="Куб 2"/>
            <p:cNvSpPr/>
            <p:nvPr/>
          </p:nvSpPr>
          <p:spPr>
            <a:xfrm>
              <a:off x="3162857" y="2170536"/>
              <a:ext cx="1319135" cy="1319135"/>
            </a:xfrm>
            <a:prstGeom prst="cub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cxnSp>
          <p:nvCxnSpPr>
            <p:cNvPr id="6" name="Прямая со стрелкой 5"/>
            <p:cNvCxnSpPr/>
            <p:nvPr/>
          </p:nvCxnSpPr>
          <p:spPr>
            <a:xfrm>
              <a:off x="4302043" y="2785134"/>
              <a:ext cx="1064302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Куб 9"/>
            <p:cNvSpPr/>
            <p:nvPr/>
          </p:nvSpPr>
          <p:spPr>
            <a:xfrm>
              <a:off x="5366312" y="2170536"/>
              <a:ext cx="464796" cy="1319135"/>
            </a:xfrm>
            <a:prstGeom prst="cub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2" name="Куб 11"/>
            <p:cNvSpPr/>
            <p:nvPr/>
          </p:nvSpPr>
          <p:spPr>
            <a:xfrm>
              <a:off x="6895410" y="2170536"/>
              <a:ext cx="464796" cy="1319135"/>
            </a:xfrm>
            <a:prstGeom prst="cub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cxnSp>
          <p:nvCxnSpPr>
            <p:cNvPr id="14" name="Прямая со стрелкой 13"/>
            <p:cNvCxnSpPr/>
            <p:nvPr/>
          </p:nvCxnSpPr>
          <p:spPr>
            <a:xfrm>
              <a:off x="5831108" y="2817612"/>
              <a:ext cx="1064302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/>
            <p:cNvCxnSpPr/>
            <p:nvPr/>
          </p:nvCxnSpPr>
          <p:spPr>
            <a:xfrm>
              <a:off x="7360206" y="2817612"/>
              <a:ext cx="1064302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424508" y="2494446"/>
                  <a:ext cx="562077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360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ru-RU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508" y="2494446"/>
                  <a:ext cx="562077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/>
            <p:cNvSpPr txBox="1"/>
            <p:nvPr/>
          </p:nvSpPr>
          <p:spPr>
            <a:xfrm>
              <a:off x="3087872" y="1085359"/>
              <a:ext cx="1469104" cy="66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Image / Feature Map</a:t>
              </a:r>
              <a:endParaRPr lang="ru-RU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01495" y="1233693"/>
              <a:ext cx="2466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Dense / Conv layers</a:t>
              </a:r>
              <a:endParaRPr lang="ru-RU" dirty="0"/>
            </a:p>
          </p:txBody>
        </p:sp>
        <p:sp>
          <p:nvSpPr>
            <p:cNvPr id="18" name="Открывающая фигурная скобка 17"/>
            <p:cNvSpPr/>
            <p:nvPr/>
          </p:nvSpPr>
          <p:spPr>
            <a:xfrm rot="5400000">
              <a:off x="6178689" y="844615"/>
              <a:ext cx="311644" cy="2051389"/>
            </a:xfrm>
            <a:prstGeom prst="leftBrac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8081567" y="1084037"/>
                  <a:ext cx="1247957" cy="668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Matrix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</m:oMath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1567" y="1084037"/>
                  <a:ext cx="1247957" cy="66864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545" b="-545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2670702" y="3578921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ea typeface="Helvetica Neue" charset="0"/>
                <a:cs typeface="Helvetica Neue" charset="0"/>
              </a:rPr>
              <a:t>H</a:t>
            </a:r>
            <a:endParaRPr lang="ru-RU" dirty="0">
              <a:ea typeface="Helvetica Neue" charset="0"/>
              <a:cs typeface="Helvetica Neue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80790" y="429210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a typeface="Helvetica Neue" charset="0"/>
                <a:cs typeface="Helvetica Neue" charset="0"/>
              </a:rPr>
              <a:t>W</a:t>
            </a:r>
            <a:endParaRPr lang="ru-RU" dirty="0">
              <a:ea typeface="Helvetica Neue" charset="0"/>
              <a:cs typeface="Helvetica Neue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75174" y="278762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Helvetica Neue" charset="0"/>
                <a:cs typeface="Helvetica Neue" charset="0"/>
              </a:rPr>
              <a:t>C</a:t>
            </a:r>
            <a:endParaRPr lang="ru-RU" dirty="0"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57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ST \ Grid Generator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Группа 9"/>
          <p:cNvGrpSpPr/>
          <p:nvPr/>
        </p:nvGrpSpPr>
        <p:grpSpPr>
          <a:xfrm>
            <a:off x="2861358" y="1575946"/>
            <a:ext cx="6469283" cy="2825715"/>
            <a:chOff x="3542885" y="1148271"/>
            <a:chExt cx="4881588" cy="2252391"/>
          </a:xfrm>
        </p:grpSpPr>
        <p:sp>
          <p:nvSpPr>
            <p:cNvPr id="3" name="TextBox 2"/>
            <p:cNvSpPr txBox="1"/>
            <p:nvPr/>
          </p:nvSpPr>
          <p:spPr>
            <a:xfrm>
              <a:off x="4499721" y="3130799"/>
              <a:ext cx="3024321" cy="269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Helvetica Neue" charset="0"/>
                  <a:ea typeface="Helvetica Neue" charset="0"/>
                  <a:cs typeface="Helvetica Neue" charset="0"/>
                </a:rPr>
                <a:t>s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mr-IN" sz="1600" dirty="0" smtClean="0">
                  <a:latin typeface="Helvetica Neue" charset="0"/>
                  <a:ea typeface="Helvetica Neue" charset="0"/>
                  <a:cs typeface="Helvetica Neue" charset="0"/>
                </a:rPr>
                <a:t>–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 source</a:t>
              </a:r>
              <a:r>
                <a:rPr lang="ru-RU" sz="1600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image/FM, </a:t>
              </a:r>
              <a:r>
                <a:rPr lang="en-US" sz="1600" i="1" dirty="0" smtClean="0">
                  <a:latin typeface="Helvetica Neue" charset="0"/>
                  <a:ea typeface="Helvetica Neue" charset="0"/>
                  <a:cs typeface="Helvetica Neue" charset="0"/>
                </a:rPr>
                <a:t>t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mr-IN" sz="1600" dirty="0" smtClean="0">
                  <a:latin typeface="Helvetica Neue" charset="0"/>
                  <a:ea typeface="Helvetica Neue" charset="0"/>
                  <a:cs typeface="Helvetica Neue" charset="0"/>
                </a:rPr>
                <a:t>–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 target image/FM</a:t>
              </a:r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542885" y="1148271"/>
              <a:ext cx="4881588" cy="1982528"/>
              <a:chOff x="3542885" y="1148271"/>
              <a:chExt cx="4881588" cy="1982528"/>
            </a:xfrm>
          </p:grpSpPr>
          <p:pic>
            <p:nvPicPr>
              <p:cNvPr id="2" name="Рисунок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2885" y="1493105"/>
                <a:ext cx="4881588" cy="1637694"/>
              </a:xfrm>
              <a:prstGeom prst="rect">
                <a:avLst/>
              </a:prstGeom>
            </p:spPr>
          </p:pic>
          <p:sp>
            <p:nvSpPr>
              <p:cNvPr id="6" name="Открывающая фигурная скобка 5"/>
              <p:cNvSpPr/>
              <p:nvPr/>
            </p:nvSpPr>
            <p:spPr>
              <a:xfrm rot="5400000">
                <a:off x="5945147" y="617860"/>
                <a:ext cx="239975" cy="2110385"/>
              </a:xfrm>
              <a:prstGeom prst="leftBrac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956689" y="1148271"/>
                <a:ext cx="2216891" cy="269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Helvetica Neue" charset="0"/>
                    <a:ea typeface="Helvetica Neue" charset="0"/>
                    <a:cs typeface="Helvetica Neue" charset="0"/>
                  </a:rPr>
                  <a:t>Output from Localization Net</a:t>
                </a:r>
                <a:endParaRPr lang="ru-RU" sz="16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1516194" y="5069278"/>
            <a:ext cx="9159613" cy="860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000" dirty="0" smtClean="0"/>
              <a:t>Для каждого пикселя в выходном изображении</a:t>
            </a:r>
            <a:r>
              <a:rPr lang="en-US" sz="2000" dirty="0" smtClean="0"/>
              <a:t> </a:t>
            </a:r>
            <a:r>
              <a:rPr lang="ru-RU" sz="2000" dirty="0" smtClean="0"/>
              <a:t>мы получаем координаты пикселя во входном изображении, которые нам понадобятся на следующем шаге.</a:t>
            </a:r>
          </a:p>
        </p:txBody>
      </p:sp>
    </p:spTree>
    <p:extLst>
      <p:ext uri="{BB962C8B-B14F-4D97-AF65-F5344CB8AC3E}">
        <p14:creationId xmlns:p14="http://schemas.microsoft.com/office/powerpoint/2010/main" val="37207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ST \ Image Sampler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Группа 6"/>
          <p:cNvGrpSpPr/>
          <p:nvPr/>
        </p:nvGrpSpPr>
        <p:grpSpPr>
          <a:xfrm>
            <a:off x="2596805" y="2008684"/>
            <a:ext cx="6998391" cy="994133"/>
            <a:chOff x="2596804" y="2173574"/>
            <a:chExt cx="6998391" cy="9941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2596804" y="2173574"/>
                  <a:ext cx="699839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charset="0"/>
                          </a:rPr>
                          <m:t>𝑝</m:t>
                        </m:r>
                        <m:r>
                          <a:rPr lang="en-US" sz="2400" i="1" dirty="0" smtClean="0">
                            <a:latin typeface="Cambria Math" charset="0"/>
                          </a:rPr>
                          <m:t>𝑖𝑥𝑒𝑙</m:t>
                        </m:r>
                        <m:r>
                          <a:rPr lang="en-US" sz="2400" i="1" dirty="0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dirty="0" smtClean="0">
                            <a:latin typeface="Cambria Math" charset="0"/>
                          </a:rPr>
                          <m:t>𝑣𝑎𝑙𝑢𝑒</m:t>
                        </m:r>
                        <m:r>
                          <a:rPr lang="en-US" sz="2400" i="1" dirty="0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dirty="0" smtClean="0">
                            <a:latin typeface="Cambria Math" charset="0"/>
                          </a:rPr>
                          <m:t>𝑎𝑡</m:t>
                        </m:r>
                        <m:r>
                          <a:rPr lang="en-US" sz="2400" i="1" dirty="0" smtClean="0">
                            <a:latin typeface="Cambria Math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dirty="0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latin typeface="Cambria Math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latin typeface="Cambria Math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0" dirty="0" smtClean="0"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𝑝𝑖𝑥𝑒𝑙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𝑣𝑎𝑙𝑢𝑒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𝑎𝑡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 (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dirty="0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latin typeface="Cambria Math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latin typeface="Cambria Math" charset="0"/>
                                  </a:rPr>
                                  <m:t>𝑠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0" dirty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804" y="2173574"/>
                  <a:ext cx="6998391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05333" b="-133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/>
            <p:cNvSpPr txBox="1"/>
            <p:nvPr/>
          </p:nvSpPr>
          <p:spPr>
            <a:xfrm>
              <a:off x="3865869" y="2798375"/>
              <a:ext cx="4460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k </a:t>
              </a:r>
              <a:r>
                <a:rPr lang="mr-IN" i="1" dirty="0" smtClean="0"/>
                <a:t>–</a:t>
              </a:r>
              <a:r>
                <a:rPr lang="en-US" i="1" dirty="0" smtClean="0"/>
                <a:t> </a:t>
              </a:r>
              <a:r>
                <a:rPr lang="ru-RU" dirty="0" smtClean="0"/>
                <a:t>интерполяция (например</a:t>
              </a:r>
              <a:r>
                <a:rPr lang="en-US" dirty="0" smtClean="0"/>
                <a:t>,</a:t>
              </a:r>
              <a:r>
                <a:rPr lang="ru-RU" dirty="0" smtClean="0"/>
                <a:t> билинейная).</a:t>
              </a:r>
              <a:endParaRPr lang="ru-RU" i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65765" y="3960445"/>
                <a:ext cx="946047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sz="2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Для каждого из пикселя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dirty="0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dirty="0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2000" b="0" i="1" dirty="0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b="0" i="1" dirty="0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sz="2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 мы берем пиксель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dirty="0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dirty="0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dirty="0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b="0" i="1" dirty="0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𝑠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sz="2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 и каким-нибудь хитрым образом (</a:t>
                </a:r>
                <a:r>
                  <a:rPr lang="en-US" sz="2000" i="1" dirty="0" smtClean="0">
                    <a:latin typeface="Helvetica Neue" charset="0"/>
                    <a:ea typeface="Helvetica Neue" charset="0"/>
                    <a:cs typeface="Helvetica Neue" charset="0"/>
                  </a:rPr>
                  <a:t>k</a:t>
                </a:r>
                <a:r>
                  <a:rPr lang="en-US" sz="2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)</a:t>
                </a:r>
                <a:r>
                  <a:rPr lang="ru-RU" sz="2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 вычисляем значение, которое присвоим пикселю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dirty="0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dirty="0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2000" b="0" i="1" dirty="0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b="0" i="1" dirty="0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.</a:t>
                </a:r>
                <a:r>
                  <a:rPr lang="ru-RU" sz="2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:endParaRPr lang="ru-RU" sz="2000" dirty="0"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sz="2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Главное -  операция присвоения значения пикселю (интерполяция) должна быть дифференцируема.</a:t>
                </a:r>
                <a:endParaRPr lang="ru-RU" sz="20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765" y="3960445"/>
                <a:ext cx="9460471" cy="1938992"/>
              </a:xfrm>
              <a:prstGeom prst="rect">
                <a:avLst/>
              </a:prstGeom>
              <a:blipFill rotWithShape="0">
                <a:blip r:embed="rId4"/>
                <a:stretch>
                  <a:fillRect l="-644" t="-629" r="-644" b="-2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ST \ 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Результаты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943" y="1643089"/>
            <a:ext cx="4744114" cy="35718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http://</a:t>
            </a:r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papers.nips.cc/paper/5854-spatial-transformer-networks.pdf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54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ST \ 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Результаты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48" y="938810"/>
            <a:ext cx="8924505" cy="59496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  <a:hlinkClick r:id="rId4"/>
              </a:rPr>
              <a:t>https</a:t>
            </a:r>
            <a:r>
              <a:rPr lang="en-US" sz="1400" dirty="0">
                <a:latin typeface="Helvetica Neue" charset="0"/>
                <a:ea typeface="Helvetica Neue" charset="0"/>
                <a:cs typeface="Helvetica Neue" charset="0"/>
                <a:hlinkClick r:id="rId4"/>
              </a:rPr>
              <a:t>://habrahabr.ru/company/newprolab/blog/339484</a:t>
            </a:r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  <a:hlinkClick r:id="rId4"/>
              </a:rPr>
              <a:t>/</a:t>
            </a:r>
            <a:endParaRPr lang="ru-RU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78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Spatial </a:t>
              </a:r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Transformer Networks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85169" y="2473377"/>
            <a:ext cx="5782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Q: </a:t>
            </a:r>
            <a:r>
              <a:rPr lang="ru-RU" sz="24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Что можно делать с помощью </a:t>
            </a:r>
            <a:r>
              <a:rPr lang="en-US" sz="24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ST?</a:t>
            </a:r>
            <a:endParaRPr lang="ru-RU" sz="2400" dirty="0">
              <a:solidFill>
                <a:srgbClr val="FF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68" y="3450236"/>
            <a:ext cx="51058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поворачивать</a:t>
            </a:r>
          </a:p>
          <a:p>
            <a:endParaRPr lang="ru-RU" sz="2400" dirty="0" smtClean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обрезать</a:t>
            </a:r>
          </a:p>
          <a:p>
            <a:endParaRPr lang="en-US" sz="2400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повышать/понижать размерность</a:t>
            </a:r>
            <a:endParaRPr lang="ru-RU" sz="2400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5436" y="2473377"/>
            <a:ext cx="4224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Q: </a:t>
            </a:r>
            <a:r>
              <a:rPr lang="ru-RU" sz="24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Что самое приятное в </a:t>
            </a:r>
            <a:r>
              <a:rPr lang="en-US" sz="24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ST</a:t>
            </a:r>
            <a:endParaRPr lang="ru-RU" sz="2400" dirty="0">
              <a:solidFill>
                <a:srgbClr val="FF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55436" y="3450236"/>
            <a:ext cx="4224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То, что сеть сама поймет что и как ей делать. Все учится </a:t>
            </a:r>
            <a:r>
              <a:rPr lang="en-US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end-to-end </a:t>
            </a:r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без дополнительных функций потерь и т</a:t>
            </a:r>
            <a:r>
              <a:rPr lang="en-US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п.</a:t>
            </a:r>
            <a:endParaRPr lang="ru-RU" sz="2400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17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Outline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89633" y="2459504"/>
            <a:ext cx="70453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Проблемы простых сверток</a:t>
            </a: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Spatial Transformer Networks (STN)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Capsule Networks (</a:t>
            </a:r>
            <a:r>
              <a:rPr lang="en-US" sz="2400" dirty="0" err="1" smtClean="0">
                <a:latin typeface="Helvetica Neue" charset="0"/>
                <a:ea typeface="Helvetica Neue" charset="0"/>
                <a:cs typeface="Helvetica Neue" charset="0"/>
              </a:rPr>
              <a:t>CapsNet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163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C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apsule Networks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1703882" y="1813812"/>
            <a:ext cx="8784235" cy="116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Что если мы хотим, чтобы сеть в классификации </a:t>
            </a:r>
            <a:r>
              <a:rPr lang="ru-RU" sz="20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опиралась не только на присутствие компонентов</a:t>
            </a: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 какого-либо объекта, но и </a:t>
            </a:r>
            <a:r>
              <a:rPr lang="ru-RU" sz="20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использовала информацию о взаимном расположении</a:t>
            </a: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ru-RU" sz="20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этих компонентов</a:t>
            </a: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lang="ru-RU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2608406" y="3736368"/>
            <a:ext cx="6975186" cy="2249393"/>
            <a:chOff x="569420" y="2717035"/>
            <a:chExt cx="10593511" cy="3416249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70"/>
            <a:stretch/>
          </p:blipFill>
          <p:spPr>
            <a:xfrm>
              <a:off x="5768039" y="2721008"/>
              <a:ext cx="3247065" cy="3412276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223"/>
            <a:stretch/>
          </p:blipFill>
          <p:spPr>
            <a:xfrm>
              <a:off x="569420" y="2717035"/>
              <a:ext cx="2496745" cy="3412276"/>
            </a:xfrm>
            <a:prstGeom prst="rect">
              <a:avLst/>
            </a:prstGeom>
          </p:spPr>
        </p:pic>
        <p:sp>
          <p:nvSpPr>
            <p:cNvPr id="14" name="Стрелка вправо 13"/>
            <p:cNvSpPr/>
            <p:nvPr/>
          </p:nvSpPr>
          <p:spPr>
            <a:xfrm>
              <a:off x="3066165" y="4255916"/>
              <a:ext cx="951707" cy="641289"/>
            </a:xfrm>
            <a:prstGeom prst="rightArrow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15728" y="4280934"/>
              <a:ext cx="998263" cy="607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Face</a:t>
              </a:r>
              <a:endParaRPr lang="ru-RU" sz="2000" dirty="0">
                <a:solidFill>
                  <a:srgbClr val="0070C0"/>
                </a:solidFill>
              </a:endParaRPr>
            </a:p>
          </p:txBody>
        </p:sp>
        <p:sp>
          <p:nvSpPr>
            <p:cNvPr id="16" name="Стрелка вправо 15"/>
            <p:cNvSpPr/>
            <p:nvPr/>
          </p:nvSpPr>
          <p:spPr>
            <a:xfrm>
              <a:off x="9015104" y="4259889"/>
              <a:ext cx="951707" cy="641289"/>
            </a:xfrm>
            <a:prstGeom prst="rightArrow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164668" y="4284907"/>
              <a:ext cx="998263" cy="607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Face</a:t>
              </a:r>
              <a:endParaRPr lang="ru-RU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https://</a:t>
            </a:r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medium.com/ai³-theory-practice-business/understanding-hintons-capsule-networks-part-i-intuition-b4b559d1159b</a:t>
            </a:r>
            <a:endParaRPr lang="ru-RU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58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C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apsule Networks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\ 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Капсулы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389633" y="1603948"/>
            <a:ext cx="706047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0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Капсула</a:t>
            </a:r>
            <a:r>
              <a:rPr lang="en-US" sz="20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mr-IN" sz="20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lang="en-US" sz="20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ru-RU" sz="20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группа нейронов</a:t>
            </a: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, чей вектор характеризует:</a:t>
            </a:r>
          </a:p>
          <a:p>
            <a:pPr>
              <a:lnSpc>
                <a:spcPct val="120000"/>
              </a:lnSpc>
            </a:pPr>
            <a:endParaRPr lang="ru-RU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У</a:t>
            </a:r>
            <a:r>
              <a:rPr lang="ru-RU" sz="20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веренность</a:t>
            </a: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 сети в том, </a:t>
            </a:r>
            <a:r>
              <a:rPr lang="ru-RU" sz="20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что объект </a:t>
            </a: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(или его часть) </a:t>
            </a:r>
            <a:r>
              <a:rPr lang="ru-RU" sz="20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присутствует</a:t>
            </a: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 в какой-то части картинки.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ru-RU" sz="20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ru-RU" sz="20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Параметры расположения</a:t>
            </a: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 этого </a:t>
            </a:r>
            <a:r>
              <a:rPr lang="ru-RU" sz="20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объекта </a:t>
            </a: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относительно других объектов.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ru-RU" sz="20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Параметры освещения, деформации, поворота</a:t>
            </a: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 и т.п.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ru-RU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20000"/>
              </a:lnSpc>
            </a:pP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Вообще, капсулы можно делать по-разному, но мы посмотрим на то, как это делает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Geoffrey Hinton</a:t>
            </a: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 в оригинальной статье.</a:t>
            </a:r>
            <a:endParaRPr lang="ru-RU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111" y="1607376"/>
            <a:ext cx="3607376" cy="45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7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C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apsule Networks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\ 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Капсулы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9633" y="1558488"/>
                <a:ext cx="7077967" cy="3741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sz="2400" dirty="0" smtClean="0">
                    <a:latin typeface="Helvetica Neue" charset="0"/>
                    <a:ea typeface="Helvetica Neue" charset="0"/>
                    <a:cs typeface="Helvetica Neue" charset="0"/>
                  </a:rPr>
                  <a:t>В имплементации </a:t>
                </a:r>
                <a:r>
                  <a:rPr lang="ru-RU" sz="2400" dirty="0" err="1" smtClean="0">
                    <a:latin typeface="Helvetica Neue" charset="0"/>
                    <a:ea typeface="Helvetica Neue" charset="0"/>
                    <a:cs typeface="Helvetica Neue" charset="0"/>
                  </a:rPr>
                  <a:t>Хинтона</a:t>
                </a:r>
                <a:r>
                  <a:rPr lang="ru-RU" sz="2400" dirty="0" smtClean="0">
                    <a:latin typeface="Helvetica Neue" charset="0"/>
                    <a:ea typeface="Helvetica Neue" charset="0"/>
                    <a:cs typeface="Helvetica Neue" charset="0"/>
                  </a:rPr>
                  <a:t>:</a:t>
                </a:r>
              </a:p>
              <a:p>
                <a:pPr>
                  <a:lnSpc>
                    <a:spcPct val="120000"/>
                  </a:lnSpc>
                </a:pPr>
                <a:endParaRPr lang="ru-RU" sz="2400" dirty="0" smtClean="0"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pPr>
                  <a:lnSpc>
                    <a:spcPct val="120000"/>
                  </a:lnSpc>
                </a:pPr>
                <a:endParaRPr lang="ru-RU" sz="2400" dirty="0"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ru-RU" sz="2400" dirty="0" smtClean="0">
                    <a:solidFill>
                      <a:srgbClr val="0070C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Длина вектора</a:t>
                </a:r>
                <a:r>
                  <a:rPr lang="ru-RU" sz="2400" dirty="0" smtClean="0">
                    <a:latin typeface="Helvetica Neue" charset="0"/>
                    <a:ea typeface="Helvetica Neue" charset="0"/>
                    <a:cs typeface="Helvetica Neue" charset="0"/>
                  </a:rPr>
                  <a:t> капсулы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 smtClean="0">
                    <a:latin typeface="Helvetica Neue" charset="0"/>
                    <a:ea typeface="Helvetica Neue" charset="0"/>
                    <a:cs typeface="Helvetica Neue" charset="0"/>
                  </a:rPr>
                  <a:t>) </a:t>
                </a:r>
                <a:r>
                  <a:rPr lang="mr-IN" sz="2400" dirty="0" smtClean="0">
                    <a:latin typeface="Helvetica Neue" charset="0"/>
                    <a:ea typeface="Helvetica Neue" charset="0"/>
                    <a:cs typeface="Helvetica Neue" charset="0"/>
                  </a:rPr>
                  <a:t>–</a:t>
                </a:r>
                <a:r>
                  <a:rPr lang="ru-RU" sz="2400" dirty="0" smtClean="0"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ru-RU" sz="2400" dirty="0" smtClean="0">
                    <a:solidFill>
                      <a:srgbClr val="0070C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вероятность </a:t>
                </a:r>
                <a:r>
                  <a:rPr lang="ru-RU" sz="2400" dirty="0" smtClean="0">
                    <a:latin typeface="Helvetica Neue" charset="0"/>
                    <a:ea typeface="Helvetica Neue" charset="0"/>
                    <a:cs typeface="Helvetica Neue" charset="0"/>
                  </a:rPr>
                  <a:t>того, что объект присутствует на картинке.</a:t>
                </a:r>
              </a:p>
              <a:p>
                <a:pPr marL="285750" indent="-285750">
                  <a:lnSpc>
                    <a:spcPct val="120000"/>
                  </a:lnSpc>
                  <a:buFont typeface="Arial" charset="0"/>
                  <a:buChar char="•"/>
                </a:pPr>
                <a:endParaRPr lang="ru-RU" sz="2400" dirty="0"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ru-RU" sz="2400" dirty="0" smtClean="0">
                    <a:solidFill>
                      <a:srgbClr val="0070C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Значения вектора</a:t>
                </a:r>
                <a:r>
                  <a:rPr lang="ru-RU" sz="2400" dirty="0" smtClean="0">
                    <a:latin typeface="Helvetica Neue" charset="0"/>
                    <a:ea typeface="Helvetica Neue" charset="0"/>
                    <a:cs typeface="Helvetica Neue" charset="0"/>
                  </a:rPr>
                  <a:t> капсулы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2400" dirty="0" smtClean="0">
                    <a:latin typeface="Helvetica Neue" charset="0"/>
                    <a:ea typeface="Helvetica Neue" charset="0"/>
                    <a:cs typeface="Helvetica Neue" charset="0"/>
                  </a:rPr>
                  <a:t>) </a:t>
                </a:r>
                <a:r>
                  <a:rPr lang="mr-IN" sz="2400" dirty="0" smtClean="0">
                    <a:latin typeface="Helvetica Neue" charset="0"/>
                    <a:ea typeface="Helvetica Neue" charset="0"/>
                    <a:cs typeface="Helvetica Neue" charset="0"/>
                  </a:rPr>
                  <a:t>–</a:t>
                </a:r>
                <a:r>
                  <a:rPr lang="ru-RU" sz="2400" dirty="0" smtClean="0"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ru-RU" sz="2400" dirty="0" smtClean="0">
                    <a:solidFill>
                      <a:srgbClr val="0070C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все остальные параметры</a:t>
                </a:r>
                <a:r>
                  <a:rPr lang="ru-RU" sz="2400" dirty="0" smtClean="0">
                    <a:latin typeface="Helvetica Neue" charset="0"/>
                    <a:ea typeface="Helvetica Neue" charset="0"/>
                    <a:cs typeface="Helvetica Neue" charset="0"/>
                  </a:rPr>
                  <a:t> объекта.</a:t>
                </a:r>
                <a:endParaRPr lang="ru-RU" sz="24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33" y="1558488"/>
                <a:ext cx="7077967" cy="3741024"/>
              </a:xfrm>
              <a:prstGeom prst="rect">
                <a:avLst/>
              </a:prstGeom>
              <a:blipFill rotWithShape="0">
                <a:blip r:embed="rId2"/>
                <a:stretch>
                  <a:fillRect l="-1378" t="-489" b="-1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2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C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apsule Networks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\ 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Нелинейность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50" y="1721995"/>
            <a:ext cx="7099300" cy="250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 flipH="1">
                <a:off x="3102349" y="4223895"/>
                <a:ext cx="5987301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ru-RU" sz="2000" b="0" i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m:t>вход капсулы 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ru-RU" sz="2000" b="0" i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m:t>вектор капсулы</m:t>
                      </m:r>
                      <m:r>
                        <m:rPr>
                          <m:nor/>
                        </m:rPr>
                        <a:rPr lang="ru-RU" sz="20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1" smtClean="0">
                          <a:latin typeface="Cambria Math" charset="0"/>
                        </a:rPr>
                        <m:t>j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102349" y="4223895"/>
                <a:ext cx="5987301" cy="424796"/>
              </a:xfrm>
              <a:prstGeom prst="rect">
                <a:avLst/>
              </a:prstGeom>
              <a:blipFill rotWithShape="0">
                <a:blip r:embed="rId3"/>
                <a:stretch>
                  <a:fillRect t="-91429" b="-112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81002" y="5231567"/>
            <a:ext cx="7629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Такая нелинейность приводит очень длинный вектор к длине около 1, а очень маленький к длине около </a:t>
            </a:r>
            <a:r>
              <a:rPr lang="ru-RU" sz="2000" smtClean="0">
                <a:latin typeface="Helvetica Neue" charset="0"/>
                <a:ea typeface="Helvetica Neue" charset="0"/>
                <a:cs typeface="Helvetica Neue" charset="0"/>
              </a:rPr>
              <a:t>0.</a:t>
            </a:r>
            <a:endParaRPr lang="ru-RU" sz="200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8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C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apsule Networks</a:t>
              </a: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\ </a:t>
              </a:r>
              <a:r>
                <a:rPr lang="ru-RU" sz="3200" dirty="0">
                  <a:latin typeface="Helvetica Neue" charset="0"/>
                  <a:ea typeface="Helvetica Neue" charset="0"/>
                  <a:cs typeface="Helvetica Neue" charset="0"/>
                </a:rPr>
                <a:t>В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ход капсулы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568055"/>
            <a:ext cx="8204200" cy="170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 flipH="1">
                <a:off x="2832525" y="3680293"/>
                <a:ext cx="7031002" cy="2628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ru-RU" sz="2000" b="0" i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m:t>вход капсулы 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𝑗</m:t>
                      </m:r>
                    </m:oMath>
                  </m:oMathPara>
                </a14:m>
                <a:endParaRPr lang="ru-RU" sz="2000" b="0" i="1" dirty="0" smtClean="0">
                  <a:latin typeface="Cambria Math" charset="0"/>
                </a:endParaRPr>
              </a:p>
              <a:p>
                <a:pPr algn="ctr"/>
                <a:endParaRPr lang="ru-RU" sz="2000" b="0" i="1" dirty="0" smtClean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r>
                        <a:rPr lang="ru-RU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ru-RU" sz="2000" b="0" i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m:t>вектор капсулы</m:t>
                      </m:r>
                      <m:r>
                        <m:rPr>
                          <m:nor/>
                        </m:rPr>
                        <a:rPr lang="ru-RU" sz="2000" b="0" i="0" smtClean="0">
                          <a:latin typeface="Cambria Math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2000" b="0" i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m:t>с предыдущего слоя</m:t>
                      </m:r>
                    </m:oMath>
                  </m:oMathPara>
                </a14:m>
                <a:endParaRPr lang="ru-RU" sz="2000" dirty="0" smtClean="0"/>
              </a:p>
              <a:p>
                <a:pPr algn="ctr"/>
                <a:endParaRPr lang="ru-RU" sz="20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 </m:t>
                    </m:r>
                  </m:oMath>
                </a14:m>
                <a:r>
                  <a:rPr lang="ru-RU" sz="2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матрица весов, которая учится </a:t>
                </a:r>
                <a:r>
                  <a:rPr lang="en-US" sz="2000" dirty="0" err="1" smtClean="0">
                    <a:latin typeface="Helvetica Neue" charset="0"/>
                    <a:ea typeface="Helvetica Neue" charset="0"/>
                    <a:cs typeface="Helvetica Neue" charset="0"/>
                  </a:rPr>
                  <a:t>backprop</a:t>
                </a:r>
                <a:r>
                  <a:rPr lang="en-US" sz="2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’</a:t>
                </a:r>
                <a:r>
                  <a:rPr lang="ru-RU" sz="2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ом</a:t>
                </a:r>
              </a:p>
              <a:p>
                <a:pPr algn="ctr"/>
                <a:endParaRPr lang="ru-RU" sz="20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ru-RU" sz="2000" b="0" i="1" smtClean="0">
                            <a:latin typeface="Cambria Math" charset="0"/>
                          </a:rPr>
                          <m:t>с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 </m:t>
                    </m:r>
                  </m:oMath>
                </a14:m>
                <a:r>
                  <a:rPr lang="ru-RU" sz="2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особый коэффициент, который вычисляется алгоритмом со следующего слайда</a:t>
                </a:r>
                <a:endParaRPr lang="ru-RU" sz="20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32525" y="3680293"/>
                <a:ext cx="7031002" cy="2628605"/>
              </a:xfrm>
              <a:prstGeom prst="rect">
                <a:avLst/>
              </a:prstGeom>
              <a:blipFill rotWithShape="0">
                <a:blip r:embed="rId4"/>
                <a:stretch>
                  <a:fillRect t="-15081" b="-60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75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C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apsule Networks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\ Dynamic Routing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Группа 5"/>
          <p:cNvGrpSpPr/>
          <p:nvPr/>
        </p:nvGrpSpPr>
        <p:grpSpPr>
          <a:xfrm>
            <a:off x="1306643" y="1744940"/>
            <a:ext cx="9776086" cy="2819480"/>
            <a:chOff x="1306643" y="2019260"/>
            <a:chExt cx="9776086" cy="2819480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1306643" y="2019260"/>
              <a:ext cx="9578715" cy="2819480"/>
              <a:chOff x="974360" y="2080023"/>
              <a:chExt cx="9578715" cy="2819480"/>
            </a:xfrm>
          </p:grpSpPr>
          <p:pic>
            <p:nvPicPr>
              <p:cNvPr id="2" name="Рисунок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360" y="2080023"/>
                <a:ext cx="9578715" cy="2819480"/>
              </a:xfrm>
              <a:prstGeom prst="rect">
                <a:avLst/>
              </a:prstGeom>
            </p:spPr>
          </p:pic>
          <p:sp>
            <p:nvSpPr>
              <p:cNvPr id="3" name="Прямоугольник 2"/>
              <p:cNvSpPr/>
              <p:nvPr/>
            </p:nvSpPr>
            <p:spPr>
              <a:xfrm>
                <a:off x="7764905" y="3297836"/>
                <a:ext cx="2788170" cy="4646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9" name="Прямоугольник 8"/>
            <p:cNvSpPr/>
            <p:nvPr/>
          </p:nvSpPr>
          <p:spPr>
            <a:xfrm>
              <a:off x="8294559" y="3645932"/>
              <a:ext cx="2788170" cy="464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3264139" y="4818970"/>
            <a:ext cx="5663721" cy="1612035"/>
            <a:chOff x="2351583" y="4864696"/>
            <a:chExt cx="5663721" cy="16120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351583" y="5391759"/>
                  <a:ext cx="2006383" cy="5579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Helvetica Neue" charset="0"/>
                      <a:ea typeface="Helvetica Neue" charset="0"/>
                      <a:cs typeface="Helvetica Neue" charset="0"/>
                    </a:rPr>
                    <a:t>s</a:t>
                  </a:r>
                  <a:r>
                    <a:rPr lang="en-US" sz="2800" dirty="0" smtClean="0">
                      <a:latin typeface="Helvetica Neue" charset="0"/>
                      <a:ea typeface="Helvetica Neue" charset="0"/>
                      <a:cs typeface="Helvetica Neue" charset="0"/>
                    </a:rPr>
                    <a:t>quash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  <a:ea typeface="Helvetica Neue" charset="0"/>
                              <a:cs typeface="Helvetica Neue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  <a:ea typeface="Helvetica Neue" charset="0"/>
                              <a:cs typeface="Helvetica Neue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Helvetica Neue" charset="0"/>
                              <a:cs typeface="Helvetica Neue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2800" dirty="0" smtClean="0">
                      <a:latin typeface="Helvetica Neue" charset="0"/>
                      <a:ea typeface="Helvetica Neue" charset="0"/>
                      <a:cs typeface="Helvetica Neue" charset="0"/>
                    </a:rPr>
                    <a:t>) </a:t>
                  </a:r>
                  <a:endParaRPr lang="ru-RU" sz="2800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583" y="5391759"/>
                  <a:ext cx="2006383" cy="5579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061" t="-13187" r="-5152" b="-2307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Рисунок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82"/>
            <a:stretch/>
          </p:blipFill>
          <p:spPr>
            <a:xfrm>
              <a:off x="4176696" y="4864696"/>
              <a:ext cx="3838608" cy="1612035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  <a:hlinkClick r:id="rId5"/>
              </a:rPr>
              <a:t>http</a:t>
            </a:r>
            <a:r>
              <a:rPr lang="en-US" sz="1400" dirty="0">
                <a:latin typeface="Helvetica Neue" charset="0"/>
                <a:ea typeface="Helvetica Neue" charset="0"/>
                <a:cs typeface="Helvetica Neue" charset="0"/>
                <a:hlinkClick r:id="rId5"/>
              </a:rPr>
              <a:t>://papers.nips.cc/paper/6975-dynamic-routing-between-capsules.pdf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33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C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apsule Networks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\ Loss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00" y="3035292"/>
            <a:ext cx="10850400" cy="787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4660" y="4739640"/>
            <a:ext cx="6202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Давайте разберемся </a:t>
            </a:r>
            <a:r>
              <a:rPr lang="ru-RU" sz="2400" smtClean="0">
                <a:latin typeface="Helvetica Neue" charset="0"/>
                <a:ea typeface="Helvetica Neue" charset="0"/>
                <a:cs typeface="Helvetica Neue" charset="0"/>
              </a:rPr>
              <a:t>что это значит!</a:t>
            </a:r>
            <a:endParaRPr lang="ru-RU" sz="240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60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C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apsule Networks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\ Loss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9"/>
          <a:stretch/>
        </p:blipFill>
        <p:spPr>
          <a:xfrm>
            <a:off x="664464" y="2137812"/>
            <a:ext cx="10863072" cy="28566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https://</a:t>
            </a:r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medium.com/ai³-theory-practice-business/understanding-hintons-capsule-networks-part-i-intuition-b4b559d1159b</a:t>
            </a:r>
            <a:endParaRPr lang="ru-RU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60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C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apsule Networks \ 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Архитектура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32" y="1937027"/>
            <a:ext cx="10073937" cy="29839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66901" y="5372505"/>
            <a:ext cx="8458199" cy="79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Все учится </a:t>
            </a:r>
            <a:r>
              <a:rPr lang="en-US" sz="2000" dirty="0" err="1" smtClean="0">
                <a:latin typeface="Helvetica Neue" charset="0"/>
                <a:ea typeface="Helvetica Neue" charset="0"/>
                <a:cs typeface="Helvetica Neue" charset="0"/>
              </a:rPr>
              <a:t>backprop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’</a:t>
            </a: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ом. </a:t>
            </a:r>
          </a:p>
          <a:p>
            <a:pPr algn="ctr">
              <a:lnSpc>
                <a:spcPct val="120000"/>
              </a:lnSpc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Dynamic routing </a:t>
            </a: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делается только во время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forward prop’</a:t>
            </a: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а.</a:t>
            </a:r>
            <a:endParaRPr lang="ru-RU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</a:t>
            </a:r>
            <a:r>
              <a:rPr lang="en-US" sz="1400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://papers.nips.cc/paper/6975-dynamic-routing-between-capsules.pdf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80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C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apsule Networks \ 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Реконструкция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51" y="1563370"/>
            <a:ext cx="9713698" cy="43408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</a:t>
            </a:r>
            <a:r>
              <a:rPr lang="en-US" sz="1400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://papers.nips.cc/paper/6975-dynamic-routing-between-capsules.pdf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57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Пара определений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2958459" y="1493105"/>
                <a:ext cx="5036251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ru-RU" sz="2400" dirty="0" smtClean="0">
                    <a:latin typeface="Helvetica Neue" charset="0"/>
                    <a:ea typeface="Helvetica Neue" charset="0"/>
                    <a:cs typeface="Helvetica Neue" charset="0"/>
                  </a:rPr>
                  <a:t>Инвариантность:</a:t>
                </a:r>
                <a:r>
                  <a:rPr lang="en-US" sz="2400" dirty="0"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2400" dirty="0" smtClean="0">
                    <a:latin typeface="Helvetica Neue" charset="0"/>
                    <a:ea typeface="Helvetica Neue" charset="0"/>
                    <a:cs typeface="Helvetica Neue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)</m:t>
                    </m:r>
                  </m:oMath>
                </a14:m>
                <a:endParaRPr lang="en-US" sz="2400" dirty="0" smtClean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459" y="1493105"/>
                <a:ext cx="5036251" cy="509178"/>
              </a:xfrm>
              <a:prstGeom prst="rect">
                <a:avLst/>
              </a:prstGeom>
              <a:blipFill rotWithShape="0">
                <a:blip r:embed="rId2"/>
                <a:stretch>
                  <a:fillRect l="-1332" t="-6024" b="-21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Группа 88"/>
          <p:cNvGrpSpPr/>
          <p:nvPr/>
        </p:nvGrpSpPr>
        <p:grpSpPr>
          <a:xfrm>
            <a:off x="665709" y="2917814"/>
            <a:ext cx="10860582" cy="2026800"/>
            <a:chOff x="549085" y="2917814"/>
            <a:chExt cx="10860582" cy="2026800"/>
          </a:xfrm>
        </p:grpSpPr>
        <p:grpSp>
          <p:nvGrpSpPr>
            <p:cNvPr id="51" name="Группа 50"/>
            <p:cNvGrpSpPr/>
            <p:nvPr/>
          </p:nvGrpSpPr>
          <p:grpSpPr>
            <a:xfrm>
              <a:off x="549085" y="2917814"/>
              <a:ext cx="4818747" cy="2025139"/>
              <a:chOff x="389632" y="2531871"/>
              <a:chExt cx="7704416" cy="3237877"/>
            </a:xfrm>
          </p:grpSpPr>
          <p:grpSp>
            <p:nvGrpSpPr>
              <p:cNvPr id="6" name="Группа 5"/>
              <p:cNvGrpSpPr/>
              <p:nvPr/>
            </p:nvGrpSpPr>
            <p:grpSpPr>
              <a:xfrm>
                <a:off x="389632" y="2531871"/>
                <a:ext cx="3237879" cy="3237877"/>
                <a:chOff x="659567" y="3102963"/>
                <a:chExt cx="3237879" cy="3237877"/>
              </a:xfrm>
            </p:grpSpPr>
            <p:pic>
              <p:nvPicPr>
                <p:cNvPr id="3" name="Рисунок 2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67371" b="26706"/>
                <a:stretch/>
              </p:blipFill>
              <p:spPr>
                <a:xfrm>
                  <a:off x="659567" y="5371803"/>
                  <a:ext cx="1499501" cy="930724"/>
                </a:xfrm>
                <a:prstGeom prst="rect">
                  <a:avLst/>
                </a:prstGeom>
              </p:spPr>
            </p:pic>
            <p:sp>
              <p:nvSpPr>
                <p:cNvPr id="5" name="Прямоугольник 4"/>
                <p:cNvSpPr/>
                <p:nvPr/>
              </p:nvSpPr>
              <p:spPr>
                <a:xfrm>
                  <a:off x="659569" y="3102963"/>
                  <a:ext cx="3237877" cy="32378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10" name="Стрелка вправо 9"/>
              <p:cNvSpPr/>
              <p:nvPr/>
            </p:nvSpPr>
            <p:spPr>
              <a:xfrm>
                <a:off x="3872636" y="3739313"/>
                <a:ext cx="1179049" cy="794479"/>
              </a:xfrm>
              <a:prstGeom prst="rightArrow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49" name="Группа 48"/>
              <p:cNvGrpSpPr/>
              <p:nvPr/>
            </p:nvGrpSpPr>
            <p:grpSpPr>
              <a:xfrm>
                <a:off x="5296812" y="2770647"/>
                <a:ext cx="2797236" cy="2760326"/>
                <a:chOff x="5721711" y="2531871"/>
                <a:chExt cx="2797236" cy="2760326"/>
              </a:xfrm>
            </p:grpSpPr>
            <p:grpSp>
              <p:nvGrpSpPr>
                <p:cNvPr id="12" name="Группа 11"/>
                <p:cNvGrpSpPr/>
                <p:nvPr/>
              </p:nvGrpSpPr>
              <p:grpSpPr>
                <a:xfrm>
                  <a:off x="5721711" y="2531871"/>
                  <a:ext cx="2797236" cy="524656"/>
                  <a:chOff x="5721711" y="2531871"/>
                  <a:chExt cx="2797236" cy="524656"/>
                </a:xfrm>
              </p:grpSpPr>
              <p:sp>
                <p:nvSpPr>
                  <p:cNvPr id="11" name="Овал 10"/>
                  <p:cNvSpPr/>
                  <p:nvPr/>
                </p:nvSpPr>
                <p:spPr>
                  <a:xfrm>
                    <a:off x="572171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1" name="Овал 20"/>
                  <p:cNvSpPr/>
                  <p:nvPr/>
                </p:nvSpPr>
                <p:spPr>
                  <a:xfrm>
                    <a:off x="685800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2" name="Овал 21"/>
                  <p:cNvSpPr/>
                  <p:nvPr/>
                </p:nvSpPr>
                <p:spPr>
                  <a:xfrm>
                    <a:off x="628985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3" name="Овал 22"/>
                  <p:cNvSpPr/>
                  <p:nvPr/>
                </p:nvSpPr>
                <p:spPr>
                  <a:xfrm>
                    <a:off x="7994290" y="2531871"/>
                    <a:ext cx="524657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4" name="Овал 23"/>
                  <p:cNvSpPr/>
                  <p:nvPr/>
                </p:nvSpPr>
                <p:spPr>
                  <a:xfrm>
                    <a:off x="742614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25" name="Группа 24"/>
                <p:cNvGrpSpPr/>
                <p:nvPr/>
              </p:nvGrpSpPr>
              <p:grpSpPr>
                <a:xfrm>
                  <a:off x="5721711" y="3085041"/>
                  <a:ext cx="2797236" cy="524656"/>
                  <a:chOff x="5721711" y="2531871"/>
                  <a:chExt cx="2797236" cy="524656"/>
                </a:xfrm>
              </p:grpSpPr>
              <p:sp>
                <p:nvSpPr>
                  <p:cNvPr id="26" name="Овал 25"/>
                  <p:cNvSpPr/>
                  <p:nvPr/>
                </p:nvSpPr>
                <p:spPr>
                  <a:xfrm>
                    <a:off x="572171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7" name="Овал 26"/>
                  <p:cNvSpPr/>
                  <p:nvPr/>
                </p:nvSpPr>
                <p:spPr>
                  <a:xfrm>
                    <a:off x="685800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8" name="Овал 27"/>
                  <p:cNvSpPr/>
                  <p:nvPr/>
                </p:nvSpPr>
                <p:spPr>
                  <a:xfrm>
                    <a:off x="628985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9" name="Овал 28"/>
                  <p:cNvSpPr/>
                  <p:nvPr/>
                </p:nvSpPr>
                <p:spPr>
                  <a:xfrm>
                    <a:off x="799429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0" name="Овал 29"/>
                  <p:cNvSpPr/>
                  <p:nvPr/>
                </p:nvSpPr>
                <p:spPr>
                  <a:xfrm>
                    <a:off x="742614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31" name="Группа 30"/>
                <p:cNvGrpSpPr/>
                <p:nvPr/>
              </p:nvGrpSpPr>
              <p:grpSpPr>
                <a:xfrm>
                  <a:off x="5721711" y="3655557"/>
                  <a:ext cx="2797236" cy="524656"/>
                  <a:chOff x="5721711" y="2531871"/>
                  <a:chExt cx="2797236" cy="524656"/>
                </a:xfrm>
              </p:grpSpPr>
              <p:sp>
                <p:nvSpPr>
                  <p:cNvPr id="32" name="Овал 31"/>
                  <p:cNvSpPr/>
                  <p:nvPr/>
                </p:nvSpPr>
                <p:spPr>
                  <a:xfrm>
                    <a:off x="572171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3" name="Овал 32"/>
                  <p:cNvSpPr/>
                  <p:nvPr/>
                </p:nvSpPr>
                <p:spPr>
                  <a:xfrm>
                    <a:off x="6858001" y="2531871"/>
                    <a:ext cx="524656" cy="52465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4" name="Овал 33"/>
                  <p:cNvSpPr/>
                  <p:nvPr/>
                </p:nvSpPr>
                <p:spPr>
                  <a:xfrm>
                    <a:off x="6289856" y="2531871"/>
                    <a:ext cx="524656" cy="52465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5" name="Овал 34"/>
                  <p:cNvSpPr/>
                  <p:nvPr/>
                </p:nvSpPr>
                <p:spPr>
                  <a:xfrm>
                    <a:off x="7994290" y="2531871"/>
                    <a:ext cx="524657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6" name="Овал 35"/>
                  <p:cNvSpPr/>
                  <p:nvPr/>
                </p:nvSpPr>
                <p:spPr>
                  <a:xfrm>
                    <a:off x="7426147" y="2531871"/>
                    <a:ext cx="524657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37" name="Группа 36"/>
                <p:cNvGrpSpPr/>
                <p:nvPr/>
              </p:nvGrpSpPr>
              <p:grpSpPr>
                <a:xfrm>
                  <a:off x="5721711" y="4211549"/>
                  <a:ext cx="2797236" cy="524656"/>
                  <a:chOff x="5721711" y="2531871"/>
                  <a:chExt cx="2797236" cy="524656"/>
                </a:xfrm>
              </p:grpSpPr>
              <p:sp>
                <p:nvSpPr>
                  <p:cNvPr id="38" name="Овал 37"/>
                  <p:cNvSpPr/>
                  <p:nvPr/>
                </p:nvSpPr>
                <p:spPr>
                  <a:xfrm>
                    <a:off x="5721711" y="2531871"/>
                    <a:ext cx="524656" cy="524656"/>
                  </a:xfrm>
                  <a:prstGeom prst="ellipse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9" name="Овал 38"/>
                  <p:cNvSpPr/>
                  <p:nvPr/>
                </p:nvSpPr>
                <p:spPr>
                  <a:xfrm>
                    <a:off x="6858001" y="2531871"/>
                    <a:ext cx="524656" cy="52465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0" name="Овал 39"/>
                  <p:cNvSpPr/>
                  <p:nvPr/>
                </p:nvSpPr>
                <p:spPr>
                  <a:xfrm>
                    <a:off x="6289856" y="2531871"/>
                    <a:ext cx="524656" cy="524656"/>
                  </a:xfrm>
                  <a:prstGeom prst="ellipse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1" name="Овал 40"/>
                  <p:cNvSpPr/>
                  <p:nvPr/>
                </p:nvSpPr>
                <p:spPr>
                  <a:xfrm>
                    <a:off x="799429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2" name="Овал 41"/>
                  <p:cNvSpPr/>
                  <p:nvPr/>
                </p:nvSpPr>
                <p:spPr>
                  <a:xfrm>
                    <a:off x="742614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43" name="Группа 42"/>
                <p:cNvGrpSpPr/>
                <p:nvPr/>
              </p:nvGrpSpPr>
              <p:grpSpPr>
                <a:xfrm>
                  <a:off x="5721711" y="4767541"/>
                  <a:ext cx="2797236" cy="524656"/>
                  <a:chOff x="5721711" y="2531871"/>
                  <a:chExt cx="2797236" cy="524656"/>
                </a:xfrm>
              </p:grpSpPr>
              <p:sp>
                <p:nvSpPr>
                  <p:cNvPr id="44" name="Овал 43"/>
                  <p:cNvSpPr/>
                  <p:nvPr/>
                </p:nvSpPr>
                <p:spPr>
                  <a:xfrm>
                    <a:off x="5721711" y="2531871"/>
                    <a:ext cx="524656" cy="524656"/>
                  </a:xfrm>
                  <a:prstGeom prst="ellipse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5" name="Овал 44"/>
                  <p:cNvSpPr/>
                  <p:nvPr/>
                </p:nvSpPr>
                <p:spPr>
                  <a:xfrm>
                    <a:off x="6858001" y="2531871"/>
                    <a:ext cx="524656" cy="52465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6" name="Овал 45"/>
                  <p:cNvSpPr/>
                  <p:nvPr/>
                </p:nvSpPr>
                <p:spPr>
                  <a:xfrm>
                    <a:off x="6289856" y="2531871"/>
                    <a:ext cx="524656" cy="524656"/>
                  </a:xfrm>
                  <a:prstGeom prst="ellipse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7" name="Овал 46"/>
                  <p:cNvSpPr/>
                  <p:nvPr/>
                </p:nvSpPr>
                <p:spPr>
                  <a:xfrm>
                    <a:off x="799429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8" name="Овал 47"/>
                  <p:cNvSpPr/>
                  <p:nvPr/>
                </p:nvSpPr>
                <p:spPr>
                  <a:xfrm>
                    <a:off x="742614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sp>
            <p:nvSpPr>
              <p:cNvPr id="50" name="TextBox 49"/>
              <p:cNvSpPr txBox="1"/>
              <p:nvPr/>
            </p:nvSpPr>
            <p:spPr>
              <a:xfrm>
                <a:off x="3872638" y="3277648"/>
                <a:ext cx="1014157" cy="551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smtClean="0"/>
                  <a:t>Conv</a:t>
                </a:r>
                <a:endParaRPr lang="ru-RU" sz="1600" dirty="0"/>
              </a:p>
            </p:txBody>
          </p:sp>
        </p:grpSp>
        <p:grpSp>
          <p:nvGrpSpPr>
            <p:cNvPr id="52" name="Группа 51"/>
            <p:cNvGrpSpPr/>
            <p:nvPr/>
          </p:nvGrpSpPr>
          <p:grpSpPr>
            <a:xfrm>
              <a:off x="6590920" y="2917814"/>
              <a:ext cx="4818747" cy="2026800"/>
              <a:chOff x="389633" y="2518215"/>
              <a:chExt cx="7704415" cy="3251533"/>
            </a:xfrm>
          </p:grpSpPr>
          <p:grpSp>
            <p:nvGrpSpPr>
              <p:cNvPr id="53" name="Группа 52"/>
              <p:cNvGrpSpPr/>
              <p:nvPr/>
            </p:nvGrpSpPr>
            <p:grpSpPr>
              <a:xfrm>
                <a:off x="389633" y="2518215"/>
                <a:ext cx="3237876" cy="3251533"/>
                <a:chOff x="659568" y="3089307"/>
                <a:chExt cx="3237876" cy="3251533"/>
              </a:xfrm>
            </p:grpSpPr>
            <p:pic>
              <p:nvPicPr>
                <p:cNvPr id="87" name="Рисунок 86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67371" b="26706"/>
                <a:stretch/>
              </p:blipFill>
              <p:spPr>
                <a:xfrm>
                  <a:off x="2364003" y="3089307"/>
                  <a:ext cx="1499501" cy="930725"/>
                </a:xfrm>
                <a:prstGeom prst="rect">
                  <a:avLst/>
                </a:prstGeom>
              </p:spPr>
            </p:pic>
            <p:sp>
              <p:nvSpPr>
                <p:cNvPr id="88" name="Прямоугольник 87"/>
                <p:cNvSpPr/>
                <p:nvPr/>
              </p:nvSpPr>
              <p:spPr>
                <a:xfrm>
                  <a:off x="659568" y="3102963"/>
                  <a:ext cx="3237876" cy="32378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54" name="Стрелка вправо 53"/>
              <p:cNvSpPr/>
              <p:nvPr/>
            </p:nvSpPr>
            <p:spPr>
              <a:xfrm>
                <a:off x="3872636" y="3739313"/>
                <a:ext cx="1179049" cy="794479"/>
              </a:xfrm>
              <a:prstGeom prst="rightArrow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55" name="Группа 54"/>
              <p:cNvGrpSpPr/>
              <p:nvPr/>
            </p:nvGrpSpPr>
            <p:grpSpPr>
              <a:xfrm>
                <a:off x="5296812" y="2770647"/>
                <a:ext cx="2797236" cy="2760326"/>
                <a:chOff x="5721711" y="2531871"/>
                <a:chExt cx="2797236" cy="2760326"/>
              </a:xfrm>
            </p:grpSpPr>
            <p:grpSp>
              <p:nvGrpSpPr>
                <p:cNvPr id="57" name="Группа 56"/>
                <p:cNvGrpSpPr/>
                <p:nvPr/>
              </p:nvGrpSpPr>
              <p:grpSpPr>
                <a:xfrm>
                  <a:off x="5721711" y="2531871"/>
                  <a:ext cx="2797236" cy="524656"/>
                  <a:chOff x="5721711" y="2531871"/>
                  <a:chExt cx="2797236" cy="524656"/>
                </a:xfrm>
              </p:grpSpPr>
              <p:sp>
                <p:nvSpPr>
                  <p:cNvPr id="82" name="Овал 81"/>
                  <p:cNvSpPr/>
                  <p:nvPr/>
                </p:nvSpPr>
                <p:spPr>
                  <a:xfrm>
                    <a:off x="572171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83" name="Овал 82"/>
                  <p:cNvSpPr/>
                  <p:nvPr/>
                </p:nvSpPr>
                <p:spPr>
                  <a:xfrm>
                    <a:off x="685800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84" name="Овал 83"/>
                  <p:cNvSpPr/>
                  <p:nvPr/>
                </p:nvSpPr>
                <p:spPr>
                  <a:xfrm>
                    <a:off x="628985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85" name="Овал 84"/>
                  <p:cNvSpPr/>
                  <p:nvPr/>
                </p:nvSpPr>
                <p:spPr>
                  <a:xfrm>
                    <a:off x="799429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86" name="Овал 85"/>
                  <p:cNvSpPr/>
                  <p:nvPr/>
                </p:nvSpPr>
                <p:spPr>
                  <a:xfrm>
                    <a:off x="742614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58" name="Группа 57"/>
                <p:cNvGrpSpPr/>
                <p:nvPr/>
              </p:nvGrpSpPr>
              <p:grpSpPr>
                <a:xfrm>
                  <a:off x="5721711" y="3085041"/>
                  <a:ext cx="2797236" cy="524656"/>
                  <a:chOff x="5721711" y="2531871"/>
                  <a:chExt cx="2797236" cy="524656"/>
                </a:xfrm>
              </p:grpSpPr>
              <p:sp>
                <p:nvSpPr>
                  <p:cNvPr id="77" name="Овал 76"/>
                  <p:cNvSpPr/>
                  <p:nvPr/>
                </p:nvSpPr>
                <p:spPr>
                  <a:xfrm>
                    <a:off x="572171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78" name="Овал 77"/>
                  <p:cNvSpPr/>
                  <p:nvPr/>
                </p:nvSpPr>
                <p:spPr>
                  <a:xfrm>
                    <a:off x="685800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79" name="Овал 78"/>
                  <p:cNvSpPr/>
                  <p:nvPr/>
                </p:nvSpPr>
                <p:spPr>
                  <a:xfrm>
                    <a:off x="628985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80" name="Овал 79"/>
                  <p:cNvSpPr/>
                  <p:nvPr/>
                </p:nvSpPr>
                <p:spPr>
                  <a:xfrm>
                    <a:off x="799429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81" name="Овал 80"/>
                  <p:cNvSpPr/>
                  <p:nvPr/>
                </p:nvSpPr>
                <p:spPr>
                  <a:xfrm>
                    <a:off x="742614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59" name="Группа 58"/>
                <p:cNvGrpSpPr/>
                <p:nvPr/>
              </p:nvGrpSpPr>
              <p:grpSpPr>
                <a:xfrm>
                  <a:off x="5721711" y="3655557"/>
                  <a:ext cx="2797236" cy="524656"/>
                  <a:chOff x="5721711" y="2531871"/>
                  <a:chExt cx="2797236" cy="524656"/>
                </a:xfrm>
              </p:grpSpPr>
              <p:sp>
                <p:nvSpPr>
                  <p:cNvPr id="72" name="Овал 71"/>
                  <p:cNvSpPr/>
                  <p:nvPr/>
                </p:nvSpPr>
                <p:spPr>
                  <a:xfrm>
                    <a:off x="572171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73" name="Овал 72"/>
                  <p:cNvSpPr/>
                  <p:nvPr/>
                </p:nvSpPr>
                <p:spPr>
                  <a:xfrm>
                    <a:off x="6858001" y="2531871"/>
                    <a:ext cx="524656" cy="52465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74" name="Овал 73"/>
                  <p:cNvSpPr/>
                  <p:nvPr/>
                </p:nvSpPr>
                <p:spPr>
                  <a:xfrm>
                    <a:off x="6289856" y="2531871"/>
                    <a:ext cx="524656" cy="52465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75" name="Овал 74"/>
                  <p:cNvSpPr/>
                  <p:nvPr/>
                </p:nvSpPr>
                <p:spPr>
                  <a:xfrm>
                    <a:off x="799429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76" name="Овал 75"/>
                  <p:cNvSpPr/>
                  <p:nvPr/>
                </p:nvSpPr>
                <p:spPr>
                  <a:xfrm>
                    <a:off x="742614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60" name="Группа 59"/>
                <p:cNvGrpSpPr/>
                <p:nvPr/>
              </p:nvGrpSpPr>
              <p:grpSpPr>
                <a:xfrm>
                  <a:off x="5721711" y="4211549"/>
                  <a:ext cx="2797236" cy="524656"/>
                  <a:chOff x="5721711" y="2531871"/>
                  <a:chExt cx="2797236" cy="524656"/>
                </a:xfrm>
              </p:grpSpPr>
              <p:sp>
                <p:nvSpPr>
                  <p:cNvPr id="67" name="Овал 66"/>
                  <p:cNvSpPr/>
                  <p:nvPr/>
                </p:nvSpPr>
                <p:spPr>
                  <a:xfrm>
                    <a:off x="5721711" y="2531871"/>
                    <a:ext cx="524656" cy="524656"/>
                  </a:xfrm>
                  <a:prstGeom prst="ellipse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68" name="Овал 67"/>
                  <p:cNvSpPr/>
                  <p:nvPr/>
                </p:nvSpPr>
                <p:spPr>
                  <a:xfrm>
                    <a:off x="6858001" y="2531871"/>
                    <a:ext cx="524656" cy="52465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69" name="Овал 68"/>
                  <p:cNvSpPr/>
                  <p:nvPr/>
                </p:nvSpPr>
                <p:spPr>
                  <a:xfrm>
                    <a:off x="6289856" y="2531871"/>
                    <a:ext cx="524656" cy="524656"/>
                  </a:xfrm>
                  <a:prstGeom prst="ellipse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70" name="Овал 69"/>
                  <p:cNvSpPr/>
                  <p:nvPr/>
                </p:nvSpPr>
                <p:spPr>
                  <a:xfrm>
                    <a:off x="799429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71" name="Овал 70"/>
                  <p:cNvSpPr/>
                  <p:nvPr/>
                </p:nvSpPr>
                <p:spPr>
                  <a:xfrm>
                    <a:off x="742614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61" name="Группа 60"/>
                <p:cNvGrpSpPr/>
                <p:nvPr/>
              </p:nvGrpSpPr>
              <p:grpSpPr>
                <a:xfrm>
                  <a:off x="5721711" y="4767541"/>
                  <a:ext cx="2797236" cy="524656"/>
                  <a:chOff x="5721711" y="2531871"/>
                  <a:chExt cx="2797236" cy="524656"/>
                </a:xfrm>
              </p:grpSpPr>
              <p:sp>
                <p:nvSpPr>
                  <p:cNvPr id="62" name="Овал 61"/>
                  <p:cNvSpPr/>
                  <p:nvPr/>
                </p:nvSpPr>
                <p:spPr>
                  <a:xfrm>
                    <a:off x="5721711" y="2531871"/>
                    <a:ext cx="524656" cy="524656"/>
                  </a:xfrm>
                  <a:prstGeom prst="ellipse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63" name="Овал 62"/>
                  <p:cNvSpPr/>
                  <p:nvPr/>
                </p:nvSpPr>
                <p:spPr>
                  <a:xfrm>
                    <a:off x="6858001" y="2531871"/>
                    <a:ext cx="524656" cy="52465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64" name="Овал 63"/>
                  <p:cNvSpPr/>
                  <p:nvPr/>
                </p:nvSpPr>
                <p:spPr>
                  <a:xfrm>
                    <a:off x="6289856" y="2531871"/>
                    <a:ext cx="524656" cy="524656"/>
                  </a:xfrm>
                  <a:prstGeom prst="ellipse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65" name="Овал 64"/>
                  <p:cNvSpPr/>
                  <p:nvPr/>
                </p:nvSpPr>
                <p:spPr>
                  <a:xfrm>
                    <a:off x="799429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66" name="Овал 65"/>
                  <p:cNvSpPr/>
                  <p:nvPr/>
                </p:nvSpPr>
                <p:spPr>
                  <a:xfrm>
                    <a:off x="742614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sp>
            <p:nvSpPr>
              <p:cNvPr id="56" name="TextBox 55"/>
              <p:cNvSpPr txBox="1"/>
              <p:nvPr/>
            </p:nvSpPr>
            <p:spPr>
              <a:xfrm>
                <a:off x="3872637" y="3277648"/>
                <a:ext cx="1014157" cy="551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smtClean="0"/>
                  <a:t>Conv</a:t>
                </a:r>
                <a:endParaRPr lang="ru-RU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07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C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apsule Networks</a:t>
              </a:r>
              <a:r>
                <a:rPr lang="ru-RU" sz="32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\ </a:t>
              </a:r>
              <a:r>
                <a:rPr lang="ru-RU" sz="3200" dirty="0">
                  <a:latin typeface="Helvetica Neue" charset="0"/>
                  <a:ea typeface="Helvetica Neue" charset="0"/>
                  <a:cs typeface="Helvetica Neue" charset="0"/>
                </a:rPr>
                <a:t>Р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езультаты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1962150"/>
            <a:ext cx="10502900" cy="2933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</a:t>
            </a:r>
            <a:r>
              <a:rPr lang="en-US" sz="1400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://papers.nips.cc/paper/6975-dynamic-routing-between-capsules.pdf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9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C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apsule Networks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\ </a:t>
              </a:r>
              <a:r>
                <a:rPr lang="ru-RU" sz="3200" dirty="0">
                  <a:latin typeface="Helvetica Neue" charset="0"/>
                  <a:ea typeface="Helvetica Neue" charset="0"/>
                  <a:cs typeface="Helvetica Neue" charset="0"/>
                </a:rPr>
                <a:t>Р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езультаты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1350010"/>
            <a:ext cx="8496300" cy="4889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</a:t>
            </a:r>
            <a:r>
              <a:rPr lang="en-US" sz="1400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://papers.nips.cc/paper/6975-dynamic-routing-between-capsules.pdf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70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C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apsule Networks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\ 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Результаты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96" y="1493105"/>
            <a:ext cx="11208007" cy="4322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</a:t>
            </a:r>
            <a:r>
              <a:rPr lang="en-US" sz="1400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://papers.nips.cc/paper/6975-dynamic-routing-between-capsules.pdf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8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Recap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389633" y="2296478"/>
            <a:ext cx="9612000" cy="244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У сверток есть </a:t>
            </a:r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недостатки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Они не инвариантны к поворотам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Они не инвариантны к изменению масштаба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Они плохо справляются с изменением взаимных позиций компонентов объекта</a:t>
            </a:r>
          </a:p>
        </p:txBody>
      </p:sp>
    </p:spTree>
    <p:extLst>
      <p:ext uri="{BB962C8B-B14F-4D97-AF65-F5344CB8AC3E}">
        <p14:creationId xmlns:p14="http://schemas.microsoft.com/office/powerpoint/2010/main" val="162255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Recap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389632" y="2718036"/>
            <a:ext cx="9617967" cy="1480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Clr>
                <a:schemeClr val="tx1"/>
              </a:buClr>
              <a:buFont typeface="+mj-lt"/>
              <a:buAutoNum type="arabicPeriod" startAt="2"/>
            </a:pPr>
            <a:r>
              <a:rPr lang="en-US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Spatial Transformer 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дает инвариантность к поворотам и изменению масштаба. А также, позволяет дифференцируемо обрезать, растягивать и вращать изображения.</a:t>
            </a:r>
          </a:p>
        </p:txBody>
      </p:sp>
    </p:spTree>
    <p:extLst>
      <p:ext uri="{BB962C8B-B14F-4D97-AF65-F5344CB8AC3E}">
        <p14:creationId xmlns:p14="http://schemas.microsoft.com/office/powerpoint/2010/main" val="138754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Recap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389633" y="2518078"/>
            <a:ext cx="9612000" cy="196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Clr>
                <a:schemeClr val="tx1"/>
              </a:buClr>
              <a:buFont typeface="+mj-lt"/>
              <a:buAutoNum type="arabicPeriod" startAt="3"/>
            </a:pPr>
            <a:r>
              <a:rPr lang="en-US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Capsule Network 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помогает справится с проблемой изменения взаимных позиций компонентов объекта. Еще капсулы получают очень хорошие и иногда даже интерпретируемые репрезентации изображений.</a:t>
            </a:r>
          </a:p>
        </p:txBody>
      </p:sp>
    </p:spTree>
    <p:extLst>
      <p:ext uri="{BB962C8B-B14F-4D97-AF65-F5344CB8AC3E}">
        <p14:creationId xmlns:p14="http://schemas.microsoft.com/office/powerpoint/2010/main" val="102333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9633" y="1785990"/>
            <a:ext cx="73489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Helvetica Neue" charset="0"/>
                <a:ea typeface="Helvetica Neue" charset="0"/>
                <a:cs typeface="Helvetica Neue" charset="0"/>
              </a:rPr>
              <a:t>Базовый </a:t>
            </a:r>
            <a:r>
              <a:rPr lang="ru-RU" dirty="0" err="1" smtClean="0">
                <a:latin typeface="Helvetica Neue" charset="0"/>
                <a:ea typeface="Helvetica Neue" charset="0"/>
                <a:cs typeface="Helvetica Neue" charset="0"/>
              </a:rPr>
              <a:t>туториал</a:t>
            </a:r>
            <a:r>
              <a:rPr lang="ru-RU" dirty="0" smtClean="0">
                <a:latin typeface="Helvetica Neue" charset="0"/>
                <a:ea typeface="Helvetica Neue" charset="0"/>
                <a:cs typeface="Helvetica Neue" charset="0"/>
              </a:rPr>
              <a:t> по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ST:</a:t>
            </a:r>
            <a:r>
              <a:rPr lang="ru-RU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  <a:hlinkClick r:id="rId2"/>
              </a:rPr>
              <a:t>http://pytorch.org/tutorials/intermediate/spatial_transformer_tutorial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ru-RU" dirty="0" smtClean="0">
                <a:latin typeface="Helvetica Neue" charset="0"/>
                <a:ea typeface="Helvetica Neue" charset="0"/>
                <a:cs typeface="Helvetica Neue" charset="0"/>
              </a:rPr>
              <a:t>Объяснение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ST </a:t>
            </a:r>
            <a:r>
              <a:rPr lang="ru-RU" dirty="0" smtClean="0">
                <a:latin typeface="Helvetica Neue" charset="0"/>
                <a:ea typeface="Helvetica Neue" charset="0"/>
                <a:cs typeface="Helvetica Neue" charset="0"/>
              </a:rPr>
              <a:t>на русском: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https://habrahabr.ru/company/newprolab/blog/339484/</a:t>
            </a:r>
            <a:endParaRPr lang="ru-RU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ru-RU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ru-RU" dirty="0" smtClean="0">
                <a:latin typeface="Helvetica Neue" charset="0"/>
                <a:ea typeface="Helvetica Neue" charset="0"/>
                <a:cs typeface="Helvetica Neue" charset="0"/>
              </a:rPr>
              <a:t>Отличный </a:t>
            </a:r>
            <a:r>
              <a:rPr lang="ru-RU" dirty="0" err="1" smtClean="0">
                <a:latin typeface="Helvetica Neue" charset="0"/>
                <a:ea typeface="Helvetica Neue" charset="0"/>
                <a:cs typeface="Helvetica Neue" charset="0"/>
              </a:rPr>
              <a:t>туториал</a:t>
            </a:r>
            <a:r>
              <a:rPr lang="ru-RU" dirty="0" smtClean="0">
                <a:latin typeface="Helvetica Neue" charset="0"/>
                <a:ea typeface="Helvetica Neue" charset="0"/>
                <a:cs typeface="Helvetica Neue" charset="0"/>
              </a:rPr>
              <a:t> по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CapsNet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: </a:t>
            </a:r>
            <a:endParaRPr lang="ru-RU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  <a:hlinkClick r:id="rId4"/>
              </a:rPr>
              <a:t>https://github.com/higgsfield/Capsule-Network-Tutorial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ru-RU" dirty="0" smtClean="0">
                <a:latin typeface="Helvetica Neue" charset="0"/>
                <a:ea typeface="Helvetica Neue" charset="0"/>
                <a:cs typeface="Helvetica Neue" charset="0"/>
              </a:rPr>
              <a:t>Объяснение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CapsNet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ru-RU" dirty="0" smtClean="0">
                <a:latin typeface="Helvetica Neue" charset="0"/>
                <a:ea typeface="Helvetica Neue" charset="0"/>
                <a:cs typeface="Helvetica Neue" charset="0"/>
              </a:rPr>
              <a:t>в 4-х частях: 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  <a:hlinkClick r:id="rId5"/>
              </a:rPr>
              <a:t>https://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  <a:hlinkClick r:id="rId5"/>
              </a:rPr>
              <a:t>medium.com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  <a:hlinkClick r:id="rId5"/>
              </a:rPr>
              <a:t>/ai³-theory-practice-business/understanding-hintons-capsule-networks-part-i-intuition-b4b559d1159b</a:t>
            </a:r>
            <a:endParaRPr lang="ru-RU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ru-RU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ru-RU" dirty="0" smtClean="0">
                <a:latin typeface="Helvetica Neue" charset="0"/>
                <a:ea typeface="Helvetica Neue" charset="0"/>
                <a:cs typeface="Helvetica Neue" charset="0"/>
              </a:rPr>
              <a:t>Страничка с тысячей ресурсов по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CapsNet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: </a:t>
            </a:r>
            <a:endParaRPr lang="ru-RU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  <a:hlinkClick r:id="rId6"/>
              </a:rPr>
              <a:t>https://github.com/aisummary/awesome-capsule-networks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10" name="TextBox 9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Немного полезных материалов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1" name="Прямая соединительная линия 10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8026400" y="1785989"/>
            <a:ext cx="37759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Helvetica Neue" charset="0"/>
                <a:ea typeface="Helvetica Neue" charset="0"/>
                <a:cs typeface="Helvetica Neue" charset="0"/>
              </a:rPr>
              <a:t>Оригинальные статьи:</a:t>
            </a:r>
          </a:p>
          <a:p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ST</a:t>
            </a:r>
            <a:endParaRPr lang="ru-RU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  <a:hlinkClick r:id="rId7"/>
              </a:rPr>
              <a:t>http://papers.nips.cc/paper/5854-spatial-transformer-networks.pdf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CapsNet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  <a:hlinkClick r:id="rId8"/>
              </a:rPr>
              <a:t>http://papers.nips.cc/paper/6975-dynamic-routing-between-capsules.pdf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2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Пара определений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2677485" y="1493105"/>
                <a:ext cx="5598200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ru-RU" sz="2400" dirty="0" err="1">
                    <a:latin typeface="Helvetica Neue" charset="0"/>
                    <a:ea typeface="Helvetica Neue" charset="0"/>
                    <a:cs typeface="Helvetica Neue" charset="0"/>
                  </a:rPr>
                  <a:t>Э</a:t>
                </a:r>
                <a:r>
                  <a:rPr lang="ru-RU" sz="2400" dirty="0" err="1" smtClean="0">
                    <a:latin typeface="Helvetica Neue" charset="0"/>
                    <a:ea typeface="Helvetica Neue" charset="0"/>
                    <a:cs typeface="Helvetica Neue" charset="0"/>
                  </a:rPr>
                  <a:t>квивариантность</a:t>
                </a:r>
                <a:r>
                  <a:rPr lang="ru-RU" sz="2400" dirty="0" smtClean="0">
                    <a:latin typeface="Helvetica Neue" charset="0"/>
                    <a:ea typeface="Helvetica Neue" charset="0"/>
                    <a:cs typeface="Helvetica Neue" charset="0"/>
                  </a:rPr>
                  <a:t>:</a:t>
                </a:r>
                <a:r>
                  <a:rPr lang="ru-RU" sz="2400" dirty="0"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ru-RU" sz="2400" dirty="0" smtClean="0">
                    <a:latin typeface="Helvetica Neue" charset="0"/>
                    <a:ea typeface="Helvetica Neue" charset="0"/>
                    <a:cs typeface="Helvetica Neue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𝑇</m:t>
                    </m:r>
                    <m:r>
                      <a:rPr lang="en-US" sz="2400" b="0" i="1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)</m:t>
                    </m:r>
                  </m:oMath>
                </a14:m>
                <a:endParaRPr lang="ru-RU" sz="2400" dirty="0" smtClean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485" y="1493105"/>
                <a:ext cx="5598200" cy="509178"/>
              </a:xfrm>
              <a:prstGeom prst="rect">
                <a:avLst/>
              </a:prstGeom>
              <a:blipFill rotWithShape="0">
                <a:blip r:embed="rId2"/>
                <a:stretch>
                  <a:fillRect l="-1632" t="-6024" b="-21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Группа 88"/>
          <p:cNvGrpSpPr/>
          <p:nvPr/>
        </p:nvGrpSpPr>
        <p:grpSpPr>
          <a:xfrm>
            <a:off x="665709" y="2917814"/>
            <a:ext cx="10860582" cy="2026800"/>
            <a:chOff x="549085" y="2917814"/>
            <a:chExt cx="10860582" cy="2026800"/>
          </a:xfrm>
        </p:grpSpPr>
        <p:grpSp>
          <p:nvGrpSpPr>
            <p:cNvPr id="51" name="Группа 50"/>
            <p:cNvGrpSpPr/>
            <p:nvPr/>
          </p:nvGrpSpPr>
          <p:grpSpPr>
            <a:xfrm>
              <a:off x="549085" y="2917814"/>
              <a:ext cx="4818747" cy="2025139"/>
              <a:chOff x="389632" y="2531871"/>
              <a:chExt cx="7704416" cy="3237877"/>
            </a:xfrm>
          </p:grpSpPr>
          <p:grpSp>
            <p:nvGrpSpPr>
              <p:cNvPr id="6" name="Группа 5"/>
              <p:cNvGrpSpPr/>
              <p:nvPr/>
            </p:nvGrpSpPr>
            <p:grpSpPr>
              <a:xfrm>
                <a:off x="389632" y="2531871"/>
                <a:ext cx="3237877" cy="3237877"/>
                <a:chOff x="659567" y="3102963"/>
                <a:chExt cx="3237877" cy="3237877"/>
              </a:xfrm>
            </p:grpSpPr>
            <p:pic>
              <p:nvPicPr>
                <p:cNvPr id="3" name="Рисунок 2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67371" b="26706"/>
                <a:stretch/>
              </p:blipFill>
              <p:spPr>
                <a:xfrm>
                  <a:off x="659567" y="5371803"/>
                  <a:ext cx="1499501" cy="930724"/>
                </a:xfrm>
                <a:prstGeom prst="rect">
                  <a:avLst/>
                </a:prstGeom>
              </p:spPr>
            </p:pic>
            <p:sp>
              <p:nvSpPr>
                <p:cNvPr id="5" name="Прямоугольник 4"/>
                <p:cNvSpPr/>
                <p:nvPr/>
              </p:nvSpPr>
              <p:spPr>
                <a:xfrm>
                  <a:off x="659569" y="3102963"/>
                  <a:ext cx="3237875" cy="32378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10" name="Стрелка вправо 9"/>
              <p:cNvSpPr/>
              <p:nvPr/>
            </p:nvSpPr>
            <p:spPr>
              <a:xfrm>
                <a:off x="3872636" y="3739313"/>
                <a:ext cx="1179049" cy="794479"/>
              </a:xfrm>
              <a:prstGeom prst="rightArrow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49" name="Группа 48"/>
              <p:cNvGrpSpPr/>
              <p:nvPr/>
            </p:nvGrpSpPr>
            <p:grpSpPr>
              <a:xfrm>
                <a:off x="5296812" y="2770647"/>
                <a:ext cx="2797236" cy="2760326"/>
                <a:chOff x="5721711" y="2531871"/>
                <a:chExt cx="2797236" cy="2760326"/>
              </a:xfrm>
            </p:grpSpPr>
            <p:grpSp>
              <p:nvGrpSpPr>
                <p:cNvPr id="12" name="Группа 11"/>
                <p:cNvGrpSpPr/>
                <p:nvPr/>
              </p:nvGrpSpPr>
              <p:grpSpPr>
                <a:xfrm>
                  <a:off x="5721711" y="2531871"/>
                  <a:ext cx="2797236" cy="524656"/>
                  <a:chOff x="5721711" y="2531871"/>
                  <a:chExt cx="2797236" cy="524656"/>
                </a:xfrm>
              </p:grpSpPr>
              <p:sp>
                <p:nvSpPr>
                  <p:cNvPr id="11" name="Овал 10"/>
                  <p:cNvSpPr/>
                  <p:nvPr/>
                </p:nvSpPr>
                <p:spPr>
                  <a:xfrm>
                    <a:off x="5721711" y="2531871"/>
                    <a:ext cx="524657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1" name="Овал 20"/>
                  <p:cNvSpPr/>
                  <p:nvPr/>
                </p:nvSpPr>
                <p:spPr>
                  <a:xfrm>
                    <a:off x="685800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2" name="Овал 21"/>
                  <p:cNvSpPr/>
                  <p:nvPr/>
                </p:nvSpPr>
                <p:spPr>
                  <a:xfrm>
                    <a:off x="628985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3" name="Овал 22"/>
                  <p:cNvSpPr/>
                  <p:nvPr/>
                </p:nvSpPr>
                <p:spPr>
                  <a:xfrm>
                    <a:off x="799429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4" name="Овал 23"/>
                  <p:cNvSpPr/>
                  <p:nvPr/>
                </p:nvSpPr>
                <p:spPr>
                  <a:xfrm>
                    <a:off x="742614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25" name="Группа 24"/>
                <p:cNvGrpSpPr/>
                <p:nvPr/>
              </p:nvGrpSpPr>
              <p:grpSpPr>
                <a:xfrm>
                  <a:off x="5721711" y="3085041"/>
                  <a:ext cx="2797236" cy="524656"/>
                  <a:chOff x="5721711" y="2531871"/>
                  <a:chExt cx="2797236" cy="524656"/>
                </a:xfrm>
              </p:grpSpPr>
              <p:sp>
                <p:nvSpPr>
                  <p:cNvPr id="26" name="Овал 25"/>
                  <p:cNvSpPr/>
                  <p:nvPr/>
                </p:nvSpPr>
                <p:spPr>
                  <a:xfrm>
                    <a:off x="5721711" y="2531871"/>
                    <a:ext cx="524657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7" name="Овал 26"/>
                  <p:cNvSpPr/>
                  <p:nvPr/>
                </p:nvSpPr>
                <p:spPr>
                  <a:xfrm>
                    <a:off x="685800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8" name="Овал 27"/>
                  <p:cNvSpPr/>
                  <p:nvPr/>
                </p:nvSpPr>
                <p:spPr>
                  <a:xfrm>
                    <a:off x="628985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9" name="Овал 28"/>
                  <p:cNvSpPr/>
                  <p:nvPr/>
                </p:nvSpPr>
                <p:spPr>
                  <a:xfrm>
                    <a:off x="799429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0" name="Овал 29"/>
                  <p:cNvSpPr/>
                  <p:nvPr/>
                </p:nvSpPr>
                <p:spPr>
                  <a:xfrm>
                    <a:off x="742614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31" name="Группа 30"/>
                <p:cNvGrpSpPr/>
                <p:nvPr/>
              </p:nvGrpSpPr>
              <p:grpSpPr>
                <a:xfrm>
                  <a:off x="5721711" y="3655557"/>
                  <a:ext cx="2797236" cy="524656"/>
                  <a:chOff x="5721711" y="2531871"/>
                  <a:chExt cx="2797236" cy="524656"/>
                </a:xfrm>
              </p:grpSpPr>
              <p:sp>
                <p:nvSpPr>
                  <p:cNvPr id="32" name="Овал 31"/>
                  <p:cNvSpPr/>
                  <p:nvPr/>
                </p:nvSpPr>
                <p:spPr>
                  <a:xfrm>
                    <a:off x="572171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3" name="Овал 32"/>
                  <p:cNvSpPr/>
                  <p:nvPr/>
                </p:nvSpPr>
                <p:spPr>
                  <a:xfrm>
                    <a:off x="6858001" y="2531871"/>
                    <a:ext cx="524656" cy="52465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4" name="Овал 33"/>
                  <p:cNvSpPr/>
                  <p:nvPr/>
                </p:nvSpPr>
                <p:spPr>
                  <a:xfrm>
                    <a:off x="6289856" y="2531871"/>
                    <a:ext cx="524656" cy="52465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5" name="Овал 34"/>
                  <p:cNvSpPr/>
                  <p:nvPr/>
                </p:nvSpPr>
                <p:spPr>
                  <a:xfrm>
                    <a:off x="799429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6" name="Овал 35"/>
                  <p:cNvSpPr/>
                  <p:nvPr/>
                </p:nvSpPr>
                <p:spPr>
                  <a:xfrm>
                    <a:off x="742614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37" name="Группа 36"/>
                <p:cNvGrpSpPr/>
                <p:nvPr/>
              </p:nvGrpSpPr>
              <p:grpSpPr>
                <a:xfrm>
                  <a:off x="5721711" y="4211549"/>
                  <a:ext cx="2797236" cy="524656"/>
                  <a:chOff x="5721711" y="2531871"/>
                  <a:chExt cx="2797236" cy="524656"/>
                </a:xfrm>
              </p:grpSpPr>
              <p:sp>
                <p:nvSpPr>
                  <p:cNvPr id="38" name="Овал 37"/>
                  <p:cNvSpPr/>
                  <p:nvPr/>
                </p:nvSpPr>
                <p:spPr>
                  <a:xfrm>
                    <a:off x="5721711" y="2531871"/>
                    <a:ext cx="524656" cy="524656"/>
                  </a:xfrm>
                  <a:prstGeom prst="ellipse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9" name="Овал 38"/>
                  <p:cNvSpPr/>
                  <p:nvPr/>
                </p:nvSpPr>
                <p:spPr>
                  <a:xfrm>
                    <a:off x="6858001" y="2531871"/>
                    <a:ext cx="524656" cy="52465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0" name="Овал 39"/>
                  <p:cNvSpPr/>
                  <p:nvPr/>
                </p:nvSpPr>
                <p:spPr>
                  <a:xfrm>
                    <a:off x="6289856" y="2531871"/>
                    <a:ext cx="524656" cy="524656"/>
                  </a:xfrm>
                  <a:prstGeom prst="ellipse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1" name="Овал 40"/>
                  <p:cNvSpPr/>
                  <p:nvPr/>
                </p:nvSpPr>
                <p:spPr>
                  <a:xfrm>
                    <a:off x="799429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2" name="Овал 41"/>
                  <p:cNvSpPr/>
                  <p:nvPr/>
                </p:nvSpPr>
                <p:spPr>
                  <a:xfrm>
                    <a:off x="742614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43" name="Группа 42"/>
                <p:cNvGrpSpPr/>
                <p:nvPr/>
              </p:nvGrpSpPr>
              <p:grpSpPr>
                <a:xfrm>
                  <a:off x="5721711" y="4767541"/>
                  <a:ext cx="2797236" cy="524656"/>
                  <a:chOff x="5721711" y="2531871"/>
                  <a:chExt cx="2797236" cy="524656"/>
                </a:xfrm>
              </p:grpSpPr>
              <p:sp>
                <p:nvSpPr>
                  <p:cNvPr id="44" name="Овал 43"/>
                  <p:cNvSpPr/>
                  <p:nvPr/>
                </p:nvSpPr>
                <p:spPr>
                  <a:xfrm>
                    <a:off x="5721711" y="2531871"/>
                    <a:ext cx="524656" cy="524656"/>
                  </a:xfrm>
                  <a:prstGeom prst="ellipse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5" name="Овал 44"/>
                  <p:cNvSpPr/>
                  <p:nvPr/>
                </p:nvSpPr>
                <p:spPr>
                  <a:xfrm>
                    <a:off x="6858001" y="2531871"/>
                    <a:ext cx="524656" cy="52465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6" name="Овал 45"/>
                  <p:cNvSpPr/>
                  <p:nvPr/>
                </p:nvSpPr>
                <p:spPr>
                  <a:xfrm>
                    <a:off x="6289856" y="2531871"/>
                    <a:ext cx="524656" cy="524656"/>
                  </a:xfrm>
                  <a:prstGeom prst="ellipse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7" name="Овал 46"/>
                  <p:cNvSpPr/>
                  <p:nvPr/>
                </p:nvSpPr>
                <p:spPr>
                  <a:xfrm>
                    <a:off x="799429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8" name="Овал 47"/>
                  <p:cNvSpPr/>
                  <p:nvPr/>
                </p:nvSpPr>
                <p:spPr>
                  <a:xfrm>
                    <a:off x="742614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sp>
            <p:nvSpPr>
              <p:cNvPr id="50" name="TextBox 49"/>
              <p:cNvSpPr txBox="1"/>
              <p:nvPr/>
            </p:nvSpPr>
            <p:spPr>
              <a:xfrm>
                <a:off x="3872637" y="3277648"/>
                <a:ext cx="1014157" cy="551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smtClean="0"/>
                  <a:t>Conv</a:t>
                </a:r>
                <a:endParaRPr lang="ru-RU" sz="1600" dirty="0"/>
              </a:p>
            </p:txBody>
          </p:sp>
        </p:grpSp>
        <p:grpSp>
          <p:nvGrpSpPr>
            <p:cNvPr id="52" name="Группа 51"/>
            <p:cNvGrpSpPr/>
            <p:nvPr/>
          </p:nvGrpSpPr>
          <p:grpSpPr>
            <a:xfrm>
              <a:off x="6590920" y="2917814"/>
              <a:ext cx="4818747" cy="2026800"/>
              <a:chOff x="389633" y="2518215"/>
              <a:chExt cx="7704415" cy="3251533"/>
            </a:xfrm>
          </p:grpSpPr>
          <p:grpSp>
            <p:nvGrpSpPr>
              <p:cNvPr id="53" name="Группа 52"/>
              <p:cNvGrpSpPr/>
              <p:nvPr/>
            </p:nvGrpSpPr>
            <p:grpSpPr>
              <a:xfrm>
                <a:off x="389633" y="2518215"/>
                <a:ext cx="3237876" cy="3251533"/>
                <a:chOff x="659568" y="3089307"/>
                <a:chExt cx="3237876" cy="3251533"/>
              </a:xfrm>
            </p:grpSpPr>
            <p:pic>
              <p:nvPicPr>
                <p:cNvPr id="87" name="Рисунок 86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67371" b="26706"/>
                <a:stretch/>
              </p:blipFill>
              <p:spPr>
                <a:xfrm>
                  <a:off x="2364003" y="3089307"/>
                  <a:ext cx="1499501" cy="930725"/>
                </a:xfrm>
                <a:prstGeom prst="rect">
                  <a:avLst/>
                </a:prstGeom>
              </p:spPr>
            </p:pic>
            <p:sp>
              <p:nvSpPr>
                <p:cNvPr id="88" name="Прямоугольник 87"/>
                <p:cNvSpPr/>
                <p:nvPr/>
              </p:nvSpPr>
              <p:spPr>
                <a:xfrm>
                  <a:off x="659568" y="3102963"/>
                  <a:ext cx="3237876" cy="32378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54" name="Стрелка вправо 53"/>
              <p:cNvSpPr/>
              <p:nvPr/>
            </p:nvSpPr>
            <p:spPr>
              <a:xfrm>
                <a:off x="3872636" y="3739313"/>
                <a:ext cx="1179049" cy="794479"/>
              </a:xfrm>
              <a:prstGeom prst="rightArrow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55" name="Группа 54"/>
              <p:cNvGrpSpPr/>
              <p:nvPr/>
            </p:nvGrpSpPr>
            <p:grpSpPr>
              <a:xfrm>
                <a:off x="5296812" y="2770647"/>
                <a:ext cx="2797236" cy="2760326"/>
                <a:chOff x="5721711" y="2531871"/>
                <a:chExt cx="2797236" cy="2760326"/>
              </a:xfrm>
            </p:grpSpPr>
            <p:grpSp>
              <p:nvGrpSpPr>
                <p:cNvPr id="57" name="Группа 56"/>
                <p:cNvGrpSpPr/>
                <p:nvPr/>
              </p:nvGrpSpPr>
              <p:grpSpPr>
                <a:xfrm>
                  <a:off x="5721711" y="2531871"/>
                  <a:ext cx="2797236" cy="524656"/>
                  <a:chOff x="5721711" y="2531871"/>
                  <a:chExt cx="2797236" cy="524656"/>
                </a:xfrm>
              </p:grpSpPr>
              <p:sp>
                <p:nvSpPr>
                  <p:cNvPr id="82" name="Овал 81"/>
                  <p:cNvSpPr/>
                  <p:nvPr/>
                </p:nvSpPr>
                <p:spPr>
                  <a:xfrm>
                    <a:off x="572171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83" name="Овал 82"/>
                  <p:cNvSpPr/>
                  <p:nvPr/>
                </p:nvSpPr>
                <p:spPr>
                  <a:xfrm>
                    <a:off x="685800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84" name="Овал 83"/>
                  <p:cNvSpPr/>
                  <p:nvPr/>
                </p:nvSpPr>
                <p:spPr>
                  <a:xfrm>
                    <a:off x="628985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85" name="Овал 84"/>
                  <p:cNvSpPr/>
                  <p:nvPr/>
                </p:nvSpPr>
                <p:spPr>
                  <a:xfrm>
                    <a:off x="7994291" y="2531871"/>
                    <a:ext cx="524656" cy="524656"/>
                  </a:xfrm>
                  <a:prstGeom prst="ellipse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86" name="Овал 85"/>
                  <p:cNvSpPr/>
                  <p:nvPr/>
                </p:nvSpPr>
                <p:spPr>
                  <a:xfrm>
                    <a:off x="7426146" y="2531871"/>
                    <a:ext cx="524656" cy="524656"/>
                  </a:xfrm>
                  <a:prstGeom prst="ellipse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58" name="Группа 57"/>
                <p:cNvGrpSpPr/>
                <p:nvPr/>
              </p:nvGrpSpPr>
              <p:grpSpPr>
                <a:xfrm>
                  <a:off x="5721711" y="3085041"/>
                  <a:ext cx="2797236" cy="524656"/>
                  <a:chOff x="5721711" y="2531871"/>
                  <a:chExt cx="2797236" cy="524656"/>
                </a:xfrm>
              </p:grpSpPr>
              <p:sp>
                <p:nvSpPr>
                  <p:cNvPr id="77" name="Овал 76"/>
                  <p:cNvSpPr/>
                  <p:nvPr/>
                </p:nvSpPr>
                <p:spPr>
                  <a:xfrm>
                    <a:off x="572171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78" name="Овал 77"/>
                  <p:cNvSpPr/>
                  <p:nvPr/>
                </p:nvSpPr>
                <p:spPr>
                  <a:xfrm>
                    <a:off x="685800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79" name="Овал 78"/>
                  <p:cNvSpPr/>
                  <p:nvPr/>
                </p:nvSpPr>
                <p:spPr>
                  <a:xfrm>
                    <a:off x="628985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80" name="Овал 79"/>
                  <p:cNvSpPr/>
                  <p:nvPr/>
                </p:nvSpPr>
                <p:spPr>
                  <a:xfrm>
                    <a:off x="7994291" y="2531871"/>
                    <a:ext cx="524656" cy="524656"/>
                  </a:xfrm>
                  <a:prstGeom prst="ellipse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81" name="Овал 80"/>
                  <p:cNvSpPr/>
                  <p:nvPr/>
                </p:nvSpPr>
                <p:spPr>
                  <a:xfrm>
                    <a:off x="7426146" y="2531871"/>
                    <a:ext cx="524656" cy="524656"/>
                  </a:xfrm>
                  <a:prstGeom prst="ellipse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59" name="Группа 58"/>
                <p:cNvGrpSpPr/>
                <p:nvPr/>
              </p:nvGrpSpPr>
              <p:grpSpPr>
                <a:xfrm>
                  <a:off x="5721711" y="3655557"/>
                  <a:ext cx="2797236" cy="524656"/>
                  <a:chOff x="5721711" y="2531871"/>
                  <a:chExt cx="2797236" cy="524656"/>
                </a:xfrm>
              </p:grpSpPr>
              <p:sp>
                <p:nvSpPr>
                  <p:cNvPr id="72" name="Овал 71"/>
                  <p:cNvSpPr/>
                  <p:nvPr/>
                </p:nvSpPr>
                <p:spPr>
                  <a:xfrm>
                    <a:off x="572171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73" name="Овал 72"/>
                  <p:cNvSpPr/>
                  <p:nvPr/>
                </p:nvSpPr>
                <p:spPr>
                  <a:xfrm>
                    <a:off x="6858001" y="2531871"/>
                    <a:ext cx="524656" cy="52465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74" name="Овал 73"/>
                  <p:cNvSpPr/>
                  <p:nvPr/>
                </p:nvSpPr>
                <p:spPr>
                  <a:xfrm>
                    <a:off x="6289856" y="2531871"/>
                    <a:ext cx="524656" cy="52465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75" name="Овал 74"/>
                  <p:cNvSpPr/>
                  <p:nvPr/>
                </p:nvSpPr>
                <p:spPr>
                  <a:xfrm>
                    <a:off x="799429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76" name="Овал 75"/>
                  <p:cNvSpPr/>
                  <p:nvPr/>
                </p:nvSpPr>
                <p:spPr>
                  <a:xfrm>
                    <a:off x="742614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60" name="Группа 59"/>
                <p:cNvGrpSpPr/>
                <p:nvPr/>
              </p:nvGrpSpPr>
              <p:grpSpPr>
                <a:xfrm>
                  <a:off x="5721711" y="4211549"/>
                  <a:ext cx="2797236" cy="524656"/>
                  <a:chOff x="5721711" y="2531871"/>
                  <a:chExt cx="2797236" cy="524656"/>
                </a:xfrm>
              </p:grpSpPr>
              <p:sp>
                <p:nvSpPr>
                  <p:cNvPr id="67" name="Овал 66"/>
                  <p:cNvSpPr/>
                  <p:nvPr/>
                </p:nvSpPr>
                <p:spPr>
                  <a:xfrm>
                    <a:off x="5721711" y="2531871"/>
                    <a:ext cx="524656" cy="52465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68" name="Овал 67"/>
                  <p:cNvSpPr/>
                  <p:nvPr/>
                </p:nvSpPr>
                <p:spPr>
                  <a:xfrm>
                    <a:off x="6858001" y="2531871"/>
                    <a:ext cx="524656" cy="52465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69" name="Овал 68"/>
                  <p:cNvSpPr/>
                  <p:nvPr/>
                </p:nvSpPr>
                <p:spPr>
                  <a:xfrm>
                    <a:off x="6289856" y="2531871"/>
                    <a:ext cx="524656" cy="52465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70" name="Овал 69"/>
                  <p:cNvSpPr/>
                  <p:nvPr/>
                </p:nvSpPr>
                <p:spPr>
                  <a:xfrm>
                    <a:off x="799429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71" name="Овал 70"/>
                  <p:cNvSpPr/>
                  <p:nvPr/>
                </p:nvSpPr>
                <p:spPr>
                  <a:xfrm>
                    <a:off x="742614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61" name="Группа 60"/>
                <p:cNvGrpSpPr/>
                <p:nvPr/>
              </p:nvGrpSpPr>
              <p:grpSpPr>
                <a:xfrm>
                  <a:off x="5721711" y="4767541"/>
                  <a:ext cx="2797236" cy="524656"/>
                  <a:chOff x="5721711" y="2531871"/>
                  <a:chExt cx="2797236" cy="524656"/>
                </a:xfrm>
              </p:grpSpPr>
              <p:sp>
                <p:nvSpPr>
                  <p:cNvPr id="62" name="Овал 61"/>
                  <p:cNvSpPr/>
                  <p:nvPr/>
                </p:nvSpPr>
                <p:spPr>
                  <a:xfrm>
                    <a:off x="5721711" y="2531871"/>
                    <a:ext cx="524656" cy="52465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63" name="Овал 62"/>
                  <p:cNvSpPr/>
                  <p:nvPr/>
                </p:nvSpPr>
                <p:spPr>
                  <a:xfrm>
                    <a:off x="6858001" y="2531871"/>
                    <a:ext cx="524656" cy="52465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64" name="Овал 63"/>
                  <p:cNvSpPr/>
                  <p:nvPr/>
                </p:nvSpPr>
                <p:spPr>
                  <a:xfrm>
                    <a:off x="6289856" y="2531871"/>
                    <a:ext cx="524656" cy="52465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65" name="Овал 64"/>
                  <p:cNvSpPr/>
                  <p:nvPr/>
                </p:nvSpPr>
                <p:spPr>
                  <a:xfrm>
                    <a:off x="7994291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66" name="Овал 65"/>
                  <p:cNvSpPr/>
                  <p:nvPr/>
                </p:nvSpPr>
                <p:spPr>
                  <a:xfrm>
                    <a:off x="7426146" y="2531871"/>
                    <a:ext cx="524656" cy="52465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sp>
            <p:nvSpPr>
              <p:cNvPr id="56" name="TextBox 55"/>
              <p:cNvSpPr txBox="1"/>
              <p:nvPr/>
            </p:nvSpPr>
            <p:spPr>
              <a:xfrm>
                <a:off x="3872637" y="3277648"/>
                <a:ext cx="1014157" cy="551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smtClean="0"/>
                  <a:t>Conv</a:t>
                </a:r>
                <a:endParaRPr lang="ru-RU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385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Зачем нам инвариантность / </a:t>
              </a:r>
              <a:r>
                <a:rPr lang="ru-RU" sz="3200" dirty="0" err="1" smtClean="0">
                  <a:latin typeface="Helvetica Neue" charset="0"/>
                  <a:ea typeface="Helvetica Neue" charset="0"/>
                  <a:cs typeface="Helvetica Neue" charset="0"/>
                </a:rPr>
                <a:t>эквивариантность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?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6688751" y="2058693"/>
            <a:ext cx="46923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Чтобы </a:t>
            </a:r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сегментировать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 объект </a:t>
            </a:r>
          </a:p>
          <a:p>
            <a:pPr algn="ctr"/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нужна </a:t>
            </a:r>
            <a:r>
              <a:rPr lang="ru-RU" sz="2400" dirty="0" err="1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эквивариантность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16" name="Группа 115"/>
          <p:cNvGrpSpPr/>
          <p:nvPr/>
        </p:nvGrpSpPr>
        <p:grpSpPr>
          <a:xfrm>
            <a:off x="519649" y="3571561"/>
            <a:ext cx="4584813" cy="2028714"/>
            <a:chOff x="695690" y="3217618"/>
            <a:chExt cx="4867576" cy="2153833"/>
          </a:xfrm>
        </p:grpSpPr>
        <p:grpSp>
          <p:nvGrpSpPr>
            <p:cNvPr id="15" name="Группа 14"/>
            <p:cNvGrpSpPr/>
            <p:nvPr/>
          </p:nvGrpSpPr>
          <p:grpSpPr>
            <a:xfrm>
              <a:off x="695690" y="3217618"/>
              <a:ext cx="2915892" cy="2025139"/>
              <a:chOff x="920543" y="4147008"/>
              <a:chExt cx="2915892" cy="2025139"/>
            </a:xfrm>
          </p:grpSpPr>
          <p:pic>
            <p:nvPicPr>
              <p:cNvPr id="95" name="Рисунок 9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67371" b="26706"/>
              <a:stretch/>
            </p:blipFill>
            <p:spPr>
              <a:xfrm>
                <a:off x="1459414" y="4868515"/>
                <a:ext cx="937867" cy="582124"/>
              </a:xfrm>
              <a:prstGeom prst="rect">
                <a:avLst/>
              </a:prstGeom>
            </p:spPr>
          </p:pic>
          <p:sp>
            <p:nvSpPr>
              <p:cNvPr id="96" name="Прямоугольник 95"/>
              <p:cNvSpPr/>
              <p:nvPr/>
            </p:nvSpPr>
            <p:spPr>
              <a:xfrm>
                <a:off x="920543" y="4147008"/>
                <a:ext cx="2025138" cy="20251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7" name="Стрелка вправо 96"/>
              <p:cNvSpPr/>
              <p:nvPr/>
            </p:nvSpPr>
            <p:spPr>
              <a:xfrm>
                <a:off x="3098996" y="4902206"/>
                <a:ext cx="737439" cy="496909"/>
              </a:xfrm>
              <a:prstGeom prst="rightArrow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6" name="Группа 15"/>
            <p:cNvGrpSpPr/>
            <p:nvPr/>
          </p:nvGrpSpPr>
          <p:grpSpPr>
            <a:xfrm>
              <a:off x="3764897" y="3307000"/>
              <a:ext cx="328148" cy="1846373"/>
              <a:chOff x="3764897" y="3438766"/>
              <a:chExt cx="328148" cy="1846373"/>
            </a:xfrm>
          </p:grpSpPr>
          <p:sp>
            <p:nvSpPr>
              <p:cNvPr id="99" name="Овал 98"/>
              <p:cNvSpPr/>
              <p:nvPr/>
            </p:nvSpPr>
            <p:spPr>
              <a:xfrm>
                <a:off x="3764897" y="3438766"/>
                <a:ext cx="328148" cy="3281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0" name="Овал 99"/>
              <p:cNvSpPr/>
              <p:nvPr/>
            </p:nvSpPr>
            <p:spPr>
              <a:xfrm>
                <a:off x="3764897" y="3814728"/>
                <a:ext cx="328148" cy="3281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1" name="Овал 100"/>
              <p:cNvSpPr/>
              <p:nvPr/>
            </p:nvSpPr>
            <p:spPr>
              <a:xfrm>
                <a:off x="3764897" y="4201538"/>
                <a:ext cx="328148" cy="3281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2" name="Овал 101"/>
              <p:cNvSpPr/>
              <p:nvPr/>
            </p:nvSpPr>
            <p:spPr>
              <a:xfrm>
                <a:off x="3764897" y="4579265"/>
                <a:ext cx="328148" cy="328147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3" name="Овал 102"/>
              <p:cNvSpPr/>
              <p:nvPr/>
            </p:nvSpPr>
            <p:spPr>
              <a:xfrm>
                <a:off x="3764897" y="4956992"/>
                <a:ext cx="328148" cy="328147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20" name="Прямая со стрелкой 19"/>
            <p:cNvCxnSpPr/>
            <p:nvPr/>
          </p:nvCxnSpPr>
          <p:spPr>
            <a:xfrm>
              <a:off x="4212236" y="4989299"/>
              <a:ext cx="4633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4794760" y="4775646"/>
              <a:ext cx="768506" cy="595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Cat</a:t>
              </a:r>
              <a:endParaRPr lang="ru-RU" sz="2400" dirty="0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217698" y="2058693"/>
            <a:ext cx="5402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Чтобы </a:t>
            </a:r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классифицировать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 объект </a:t>
            </a:r>
          </a:p>
          <a:p>
            <a:pPr algn="ctr"/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нужна </a:t>
            </a:r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инвариантность.</a:t>
            </a:r>
          </a:p>
        </p:txBody>
      </p:sp>
      <p:grpSp>
        <p:nvGrpSpPr>
          <p:cNvPr id="114" name="Группа 113"/>
          <p:cNvGrpSpPr/>
          <p:nvPr/>
        </p:nvGrpSpPr>
        <p:grpSpPr>
          <a:xfrm>
            <a:off x="6633112" y="3570531"/>
            <a:ext cx="4803587" cy="1909555"/>
            <a:chOff x="6264982" y="3217618"/>
            <a:chExt cx="5094345" cy="2025139"/>
          </a:xfrm>
        </p:grpSpPr>
        <p:pic>
          <p:nvPicPr>
            <p:cNvPr id="107" name="Рисунок 10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7371" b="26706"/>
            <a:stretch/>
          </p:blipFill>
          <p:spPr>
            <a:xfrm>
              <a:off x="6808617" y="3939125"/>
              <a:ext cx="937867" cy="582124"/>
            </a:xfrm>
            <a:prstGeom prst="rect">
              <a:avLst/>
            </a:prstGeom>
          </p:spPr>
        </p:pic>
        <p:sp>
          <p:nvSpPr>
            <p:cNvPr id="108" name="Прямоугольник 107"/>
            <p:cNvSpPr/>
            <p:nvPr/>
          </p:nvSpPr>
          <p:spPr>
            <a:xfrm>
              <a:off x="6264982" y="3217618"/>
              <a:ext cx="2025138" cy="2025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9" name="Стрелка вправо 108"/>
            <p:cNvSpPr/>
            <p:nvPr/>
          </p:nvSpPr>
          <p:spPr>
            <a:xfrm>
              <a:off x="8443435" y="3972816"/>
              <a:ext cx="737439" cy="496909"/>
            </a:xfrm>
            <a:prstGeom prst="rightArrow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0" name="Рисунок 10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7371" b="26706"/>
            <a:stretch/>
          </p:blipFill>
          <p:spPr>
            <a:xfrm>
              <a:off x="9877824" y="3939125"/>
              <a:ext cx="937867" cy="582124"/>
            </a:xfrm>
            <a:prstGeom prst="rect">
              <a:avLst/>
            </a:prstGeom>
          </p:spPr>
        </p:pic>
        <p:sp>
          <p:nvSpPr>
            <p:cNvPr id="111" name="Прямоугольник 110"/>
            <p:cNvSpPr/>
            <p:nvPr/>
          </p:nvSpPr>
          <p:spPr>
            <a:xfrm>
              <a:off x="9334189" y="3217618"/>
              <a:ext cx="2025138" cy="2025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3" name="Прямоугольник 112"/>
            <p:cNvSpPr/>
            <p:nvPr/>
          </p:nvSpPr>
          <p:spPr>
            <a:xfrm>
              <a:off x="9846766" y="3847035"/>
              <a:ext cx="968925" cy="80269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80363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Проблемы простых сверток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1321577" y="2561725"/>
            <a:ext cx="95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Свертки </a:t>
            </a:r>
            <a:r>
              <a:rPr lang="ru-RU" sz="2400" dirty="0" err="1" smtClean="0">
                <a:latin typeface="Helvetica Neue" charset="0"/>
                <a:ea typeface="Helvetica Neue" charset="0"/>
                <a:cs typeface="Helvetica Neue" charset="0"/>
              </a:rPr>
              <a:t>эквивариантны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 к сдвигам.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21577" y="3689899"/>
            <a:ext cx="9548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Q: </a:t>
            </a:r>
            <a:r>
              <a:rPr lang="ru-RU" sz="24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Как сделать свертки инвариантными к </a:t>
            </a:r>
          </a:p>
          <a:p>
            <a:pPr algn="ctr"/>
            <a:r>
              <a:rPr lang="ru-RU" sz="2400" u="sng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малым</a:t>
            </a:r>
            <a:r>
              <a:rPr lang="ru-RU" sz="24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 сдвигам?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321577" y="5187405"/>
            <a:ext cx="95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Использовать </a:t>
            </a:r>
            <a:r>
              <a:rPr lang="en-US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Pooling</a:t>
            </a:r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16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Проблемы простых сверток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5274301" y="1553202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smtClean="0">
                <a:latin typeface="Helvetica Neue" charset="0"/>
                <a:ea typeface="Helvetica Neue" charset="0"/>
                <a:cs typeface="Helvetica Neue" charset="0"/>
              </a:rPr>
              <a:t>Повороты</a:t>
            </a:r>
            <a:endParaRPr lang="ru-RU" sz="240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4" name="Группа 13"/>
          <p:cNvGrpSpPr/>
          <p:nvPr/>
        </p:nvGrpSpPr>
        <p:grpSpPr>
          <a:xfrm>
            <a:off x="880462" y="2977773"/>
            <a:ext cx="10431082" cy="2613557"/>
            <a:chOff x="665710" y="2917814"/>
            <a:chExt cx="8082623" cy="2025139"/>
          </a:xfrm>
        </p:grpSpPr>
        <p:sp>
          <p:nvSpPr>
            <p:cNvPr id="91" name="Прямоугольник 90"/>
            <p:cNvSpPr/>
            <p:nvPr/>
          </p:nvSpPr>
          <p:spPr>
            <a:xfrm>
              <a:off x="665710" y="2917814"/>
              <a:ext cx="2025138" cy="2025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2" name="Рисунок 9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7371" b="26706"/>
            <a:stretch/>
          </p:blipFill>
          <p:spPr>
            <a:xfrm>
              <a:off x="830602" y="3432747"/>
              <a:ext cx="1694129" cy="1051528"/>
            </a:xfrm>
            <a:prstGeom prst="rect">
              <a:avLst/>
            </a:prstGeom>
          </p:spPr>
        </p:pic>
        <p:sp>
          <p:nvSpPr>
            <p:cNvPr id="93" name="Стрелка вправо 92"/>
            <p:cNvSpPr/>
            <p:nvPr/>
          </p:nvSpPr>
          <p:spPr>
            <a:xfrm>
              <a:off x="2844163" y="3673012"/>
              <a:ext cx="737439" cy="496909"/>
            </a:xfrm>
            <a:prstGeom prst="rightArrow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4913" y="3727678"/>
              <a:ext cx="595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Cat</a:t>
              </a:r>
              <a:endParaRPr lang="ru-RU" sz="2400" dirty="0"/>
            </a:p>
          </p:txBody>
        </p:sp>
        <p:sp>
          <p:nvSpPr>
            <p:cNvPr id="94" name="Прямоугольник 93"/>
            <p:cNvSpPr/>
            <p:nvPr/>
          </p:nvSpPr>
          <p:spPr>
            <a:xfrm>
              <a:off x="5066456" y="2917814"/>
              <a:ext cx="2025138" cy="2025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5" name="Рисунок 9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7371" b="26706"/>
            <a:stretch/>
          </p:blipFill>
          <p:spPr>
            <a:xfrm rot="5400000">
              <a:off x="5231348" y="3432747"/>
              <a:ext cx="1694129" cy="1051528"/>
            </a:xfrm>
            <a:prstGeom prst="rect">
              <a:avLst/>
            </a:prstGeom>
          </p:spPr>
        </p:pic>
        <p:sp>
          <p:nvSpPr>
            <p:cNvPr id="96" name="Стрелка вправо 95"/>
            <p:cNvSpPr/>
            <p:nvPr/>
          </p:nvSpPr>
          <p:spPr>
            <a:xfrm>
              <a:off x="7244910" y="3673012"/>
              <a:ext cx="737439" cy="496909"/>
            </a:xfrm>
            <a:prstGeom prst="rightArrow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135665" y="3727678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???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282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Проблемы простых сверток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4400664" y="1553202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Изменение масштаба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4" name="Группа 13"/>
          <p:cNvGrpSpPr/>
          <p:nvPr/>
        </p:nvGrpSpPr>
        <p:grpSpPr>
          <a:xfrm>
            <a:off x="880462" y="2977773"/>
            <a:ext cx="10431082" cy="2613557"/>
            <a:chOff x="665710" y="2917814"/>
            <a:chExt cx="8082623" cy="2025139"/>
          </a:xfrm>
        </p:grpSpPr>
        <p:sp>
          <p:nvSpPr>
            <p:cNvPr id="91" name="Прямоугольник 90"/>
            <p:cNvSpPr/>
            <p:nvPr/>
          </p:nvSpPr>
          <p:spPr>
            <a:xfrm>
              <a:off x="665710" y="2917814"/>
              <a:ext cx="2025138" cy="2025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2" name="Рисунок 9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7371" b="26706"/>
            <a:stretch/>
          </p:blipFill>
          <p:spPr>
            <a:xfrm>
              <a:off x="830602" y="3432747"/>
              <a:ext cx="1694129" cy="1051528"/>
            </a:xfrm>
            <a:prstGeom prst="rect">
              <a:avLst/>
            </a:prstGeom>
          </p:spPr>
        </p:pic>
        <p:sp>
          <p:nvSpPr>
            <p:cNvPr id="93" name="Стрелка вправо 92"/>
            <p:cNvSpPr/>
            <p:nvPr/>
          </p:nvSpPr>
          <p:spPr>
            <a:xfrm>
              <a:off x="2844163" y="3673012"/>
              <a:ext cx="737439" cy="496909"/>
            </a:xfrm>
            <a:prstGeom prst="rightArrow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4913" y="3727678"/>
              <a:ext cx="595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Cat</a:t>
              </a:r>
              <a:endParaRPr lang="ru-RU" sz="2400" dirty="0"/>
            </a:p>
          </p:txBody>
        </p:sp>
        <p:sp>
          <p:nvSpPr>
            <p:cNvPr id="94" name="Прямоугольник 93"/>
            <p:cNvSpPr/>
            <p:nvPr/>
          </p:nvSpPr>
          <p:spPr>
            <a:xfrm>
              <a:off x="5066456" y="2917814"/>
              <a:ext cx="2025138" cy="2025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5" name="Рисунок 9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7371" b="26706"/>
            <a:stretch/>
          </p:blipFill>
          <p:spPr>
            <a:xfrm>
              <a:off x="5712627" y="3677340"/>
              <a:ext cx="767614" cy="476449"/>
            </a:xfrm>
            <a:prstGeom prst="rect">
              <a:avLst/>
            </a:prstGeom>
          </p:spPr>
        </p:pic>
        <p:sp>
          <p:nvSpPr>
            <p:cNvPr id="96" name="Стрелка вправо 95"/>
            <p:cNvSpPr/>
            <p:nvPr/>
          </p:nvSpPr>
          <p:spPr>
            <a:xfrm>
              <a:off x="7244910" y="3673012"/>
              <a:ext cx="737439" cy="496909"/>
            </a:xfrm>
            <a:prstGeom prst="rightArrow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135665" y="3727678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???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9385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Проблемы простых сверток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1755615" y="2192393"/>
            <a:ext cx="8680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Сети инварианты к сдвигам, но не инвариантны к поворотам и изменению масштаба.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21577" y="3689899"/>
            <a:ext cx="9548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Q: </a:t>
            </a:r>
            <a:r>
              <a:rPr lang="ru-RU" sz="24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Как сделать сети инвариантными к </a:t>
            </a:r>
          </a:p>
          <a:p>
            <a:pPr algn="ctr"/>
            <a:r>
              <a:rPr lang="ru-RU" sz="2400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п</a:t>
            </a:r>
            <a:r>
              <a:rPr lang="ru-RU" sz="24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оворотам и изменению масштаба?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321577" y="5187405"/>
            <a:ext cx="95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Использовать </a:t>
            </a:r>
            <a:r>
              <a:rPr lang="en-US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Data Augmentation</a:t>
            </a:r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942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0" grpId="0"/>
    </p:bld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926</Words>
  <Application>Microsoft Macintosh PowerPoint</Application>
  <PresentationFormat>Широкоэкранный</PresentationFormat>
  <Paragraphs>177</Paragraphs>
  <Slides>36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Helvetica Neue</vt:lpstr>
      <vt:lpstr>Mangal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Селезнев Никита Константинович</dc:creator>
  <cp:lastModifiedBy>Селезнев Никита Константинович</cp:lastModifiedBy>
  <cp:revision>58</cp:revision>
  <cp:lastPrinted>2018-02-28T20:02:21Z</cp:lastPrinted>
  <dcterms:created xsi:type="dcterms:W3CDTF">2018-02-28T10:17:27Z</dcterms:created>
  <dcterms:modified xsi:type="dcterms:W3CDTF">2018-03-03T16:02:39Z</dcterms:modified>
</cp:coreProperties>
</file>